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6" r:id="rId1"/>
  </p:sldMasterIdLst>
  <p:sldIdLst>
    <p:sldId id="256" r:id="rId2"/>
    <p:sldId id="298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99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3" r:id="rId28"/>
    <p:sldId id="289" r:id="rId29"/>
    <p:sldId id="290" r:id="rId30"/>
    <p:sldId id="291" r:id="rId31"/>
    <p:sldId id="292" r:id="rId32"/>
    <p:sldId id="293" r:id="rId33"/>
    <p:sldId id="294" r:id="rId34"/>
    <p:sldId id="295" r:id="rId35"/>
    <p:sldId id="296" r:id="rId36"/>
    <p:sldId id="297" r:id="rId37"/>
  </p:sldIdLst>
  <p:sldSz cx="9144000" cy="6858000" type="screen4x3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7" d="100"/>
          <a:sy n="67" d="100"/>
        </p:scale>
        <p:origin x="1392" y="6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ts val="1425"/>
              </a:lnSpc>
            </a:pPr>
            <a:r>
              <a:rPr lang="en-US" spc="-5" smtClean="0"/>
              <a:t>Khoa Hệ </a:t>
            </a:r>
            <a:r>
              <a:rPr lang="en-US" smtClean="0"/>
              <a:t>thống Thông </a:t>
            </a:r>
            <a:r>
              <a:rPr lang="en-US" spc="-5" smtClean="0"/>
              <a:t>tin </a:t>
            </a:r>
            <a:r>
              <a:rPr lang="en-US" smtClean="0"/>
              <a:t>Quản </a:t>
            </a:r>
            <a:r>
              <a:rPr lang="en-US" spc="-5" smtClean="0"/>
              <a:t>lý </a:t>
            </a:r>
            <a:r>
              <a:rPr lang="en-US" smtClean="0"/>
              <a:t>– </a:t>
            </a:r>
            <a:r>
              <a:rPr lang="en-US" spc="-5" smtClean="0"/>
              <a:t>Học </a:t>
            </a:r>
            <a:r>
              <a:rPr lang="en-US" spc="-10" smtClean="0"/>
              <a:t>viện </a:t>
            </a:r>
            <a:r>
              <a:rPr lang="en-US" spc="-5" smtClean="0"/>
              <a:t>Ngân</a:t>
            </a:r>
            <a:r>
              <a:rPr lang="en-US" spc="-100" smtClean="0"/>
              <a:t> </a:t>
            </a:r>
            <a:r>
              <a:rPr lang="en-US" spc="-5" smtClean="0"/>
              <a:t>hàng</a:t>
            </a:r>
            <a:endParaRPr lang="en-US" spc="-5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12700">
              <a:lnSpc>
                <a:spcPts val="1650"/>
              </a:lnSpc>
            </a:pPr>
            <a:r>
              <a:rPr lang="en-US" smtClean="0"/>
              <a:t>2-</a:t>
            </a:r>
            <a:fld id="{81D60167-4931-47E6-BA6A-407CBD079E47}" type="slidenum">
              <a:rPr smtClean="0"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085377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ts val="1425"/>
              </a:lnSpc>
            </a:pPr>
            <a:r>
              <a:rPr lang="en-US" spc="-5" smtClean="0"/>
              <a:t>Khoa Hệ </a:t>
            </a:r>
            <a:r>
              <a:rPr lang="en-US" smtClean="0"/>
              <a:t>thống Thông </a:t>
            </a:r>
            <a:r>
              <a:rPr lang="en-US" spc="-5" smtClean="0"/>
              <a:t>tin </a:t>
            </a:r>
            <a:r>
              <a:rPr lang="en-US" smtClean="0"/>
              <a:t>Quản </a:t>
            </a:r>
            <a:r>
              <a:rPr lang="en-US" spc="-5" smtClean="0"/>
              <a:t>lý </a:t>
            </a:r>
            <a:r>
              <a:rPr lang="en-US" smtClean="0"/>
              <a:t>– </a:t>
            </a:r>
            <a:r>
              <a:rPr lang="en-US" spc="-5" smtClean="0"/>
              <a:t>Học </a:t>
            </a:r>
            <a:r>
              <a:rPr lang="en-US" spc="-10" smtClean="0"/>
              <a:t>viện </a:t>
            </a:r>
            <a:r>
              <a:rPr lang="en-US" spc="-5" smtClean="0"/>
              <a:t>Ngân</a:t>
            </a:r>
            <a:r>
              <a:rPr lang="en-US" spc="-100" smtClean="0"/>
              <a:t> </a:t>
            </a:r>
            <a:r>
              <a:rPr lang="en-US" spc="-5" smtClean="0"/>
              <a:t>hàng</a:t>
            </a:r>
            <a:endParaRPr lang="en-US" spc="-5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12700">
              <a:lnSpc>
                <a:spcPts val="1650"/>
              </a:lnSpc>
            </a:pPr>
            <a:r>
              <a:rPr lang="en-US" smtClean="0"/>
              <a:t>2-</a:t>
            </a:r>
            <a:fld id="{81D60167-4931-47E6-BA6A-407CBD079E47}" type="slidenum">
              <a:rPr smtClean="0"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880901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ts val="1425"/>
              </a:lnSpc>
            </a:pPr>
            <a:r>
              <a:rPr lang="en-US" spc="-5" smtClean="0"/>
              <a:t>Khoa Hệ </a:t>
            </a:r>
            <a:r>
              <a:rPr lang="en-US" smtClean="0"/>
              <a:t>thống Thông </a:t>
            </a:r>
            <a:r>
              <a:rPr lang="en-US" spc="-5" smtClean="0"/>
              <a:t>tin </a:t>
            </a:r>
            <a:r>
              <a:rPr lang="en-US" smtClean="0"/>
              <a:t>Quản </a:t>
            </a:r>
            <a:r>
              <a:rPr lang="en-US" spc="-5" smtClean="0"/>
              <a:t>lý </a:t>
            </a:r>
            <a:r>
              <a:rPr lang="en-US" smtClean="0"/>
              <a:t>– </a:t>
            </a:r>
            <a:r>
              <a:rPr lang="en-US" spc="-5" smtClean="0"/>
              <a:t>Học </a:t>
            </a:r>
            <a:r>
              <a:rPr lang="en-US" spc="-10" smtClean="0"/>
              <a:t>viện </a:t>
            </a:r>
            <a:r>
              <a:rPr lang="en-US" spc="-5" smtClean="0"/>
              <a:t>Ngân</a:t>
            </a:r>
            <a:r>
              <a:rPr lang="en-US" spc="-100" smtClean="0"/>
              <a:t> </a:t>
            </a:r>
            <a:r>
              <a:rPr lang="en-US" spc="-5" smtClean="0"/>
              <a:t>hàng</a:t>
            </a:r>
            <a:endParaRPr lang="en-US" spc="-5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12700">
              <a:lnSpc>
                <a:spcPts val="1650"/>
              </a:lnSpc>
            </a:pPr>
            <a:r>
              <a:rPr lang="en-US" smtClean="0"/>
              <a:t>2-</a:t>
            </a:r>
            <a:fld id="{81D60167-4931-47E6-BA6A-407CBD079E47}" type="slidenum">
              <a:rPr smtClean="0"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387439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ts val="1425"/>
              </a:lnSpc>
            </a:pPr>
            <a:r>
              <a:rPr lang="en-US" spc="-5" smtClean="0"/>
              <a:t>Khoa Hệ </a:t>
            </a:r>
            <a:r>
              <a:rPr lang="en-US" smtClean="0"/>
              <a:t>thống Thông </a:t>
            </a:r>
            <a:r>
              <a:rPr lang="en-US" spc="-5" smtClean="0"/>
              <a:t>tin </a:t>
            </a:r>
            <a:r>
              <a:rPr lang="en-US" smtClean="0"/>
              <a:t>Quản </a:t>
            </a:r>
            <a:r>
              <a:rPr lang="en-US" spc="-5" smtClean="0"/>
              <a:t>lý </a:t>
            </a:r>
            <a:r>
              <a:rPr lang="en-US" smtClean="0"/>
              <a:t>– </a:t>
            </a:r>
            <a:r>
              <a:rPr lang="en-US" spc="-5" smtClean="0"/>
              <a:t>Học </a:t>
            </a:r>
            <a:r>
              <a:rPr lang="en-US" spc="-10" smtClean="0"/>
              <a:t>viện </a:t>
            </a:r>
            <a:r>
              <a:rPr lang="en-US" spc="-5" smtClean="0"/>
              <a:t>Ngân</a:t>
            </a:r>
            <a:r>
              <a:rPr lang="en-US" spc="-100" smtClean="0"/>
              <a:t> </a:t>
            </a:r>
            <a:r>
              <a:rPr lang="en-US" spc="-5" smtClean="0"/>
              <a:t>hàng</a:t>
            </a:r>
            <a:endParaRPr lang="en-US" spc="-5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12700">
              <a:lnSpc>
                <a:spcPts val="1650"/>
              </a:lnSpc>
            </a:pPr>
            <a:r>
              <a:rPr lang="en-US" smtClean="0"/>
              <a:t>2-</a:t>
            </a:r>
            <a:fld id="{81D60167-4931-47E6-BA6A-407CBD079E47}" type="slidenum">
              <a:rPr smtClean="0"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096785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ts val="1425"/>
              </a:lnSpc>
            </a:pPr>
            <a:r>
              <a:rPr lang="en-US" spc="-5" smtClean="0"/>
              <a:t>Khoa Hệ </a:t>
            </a:r>
            <a:r>
              <a:rPr lang="en-US" smtClean="0"/>
              <a:t>thống Thông </a:t>
            </a:r>
            <a:r>
              <a:rPr lang="en-US" spc="-5" smtClean="0"/>
              <a:t>tin </a:t>
            </a:r>
            <a:r>
              <a:rPr lang="en-US" smtClean="0"/>
              <a:t>Quản </a:t>
            </a:r>
            <a:r>
              <a:rPr lang="en-US" spc="-5" smtClean="0"/>
              <a:t>lý </a:t>
            </a:r>
            <a:r>
              <a:rPr lang="en-US" smtClean="0"/>
              <a:t>– </a:t>
            </a:r>
            <a:r>
              <a:rPr lang="en-US" spc="-5" smtClean="0"/>
              <a:t>Học </a:t>
            </a:r>
            <a:r>
              <a:rPr lang="en-US" spc="-10" smtClean="0"/>
              <a:t>viện </a:t>
            </a:r>
            <a:r>
              <a:rPr lang="en-US" spc="-5" smtClean="0"/>
              <a:t>Ngân</a:t>
            </a:r>
            <a:r>
              <a:rPr lang="en-US" spc="-100" smtClean="0"/>
              <a:t> </a:t>
            </a:r>
            <a:r>
              <a:rPr lang="en-US" spc="-5" smtClean="0"/>
              <a:t>hàng</a:t>
            </a:r>
            <a:endParaRPr lang="en-US" spc="-5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12700">
              <a:lnSpc>
                <a:spcPts val="1650"/>
              </a:lnSpc>
            </a:pPr>
            <a:r>
              <a:rPr lang="en-US" smtClean="0"/>
              <a:t>2-</a:t>
            </a:r>
            <a:fld id="{81D60167-4931-47E6-BA6A-407CBD079E47}" type="slidenum">
              <a:rPr smtClean="0"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628052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ts val="1425"/>
              </a:lnSpc>
            </a:pPr>
            <a:r>
              <a:rPr lang="en-US" spc="-5" smtClean="0"/>
              <a:t>Khoa Hệ </a:t>
            </a:r>
            <a:r>
              <a:rPr lang="en-US" smtClean="0"/>
              <a:t>thống Thông </a:t>
            </a:r>
            <a:r>
              <a:rPr lang="en-US" spc="-5" smtClean="0"/>
              <a:t>tin </a:t>
            </a:r>
            <a:r>
              <a:rPr lang="en-US" smtClean="0"/>
              <a:t>Quản </a:t>
            </a:r>
            <a:r>
              <a:rPr lang="en-US" spc="-5" smtClean="0"/>
              <a:t>lý </a:t>
            </a:r>
            <a:r>
              <a:rPr lang="en-US" smtClean="0"/>
              <a:t>– </a:t>
            </a:r>
            <a:r>
              <a:rPr lang="en-US" spc="-5" smtClean="0"/>
              <a:t>Học </a:t>
            </a:r>
            <a:r>
              <a:rPr lang="en-US" spc="-10" smtClean="0"/>
              <a:t>viện </a:t>
            </a:r>
            <a:r>
              <a:rPr lang="en-US" spc="-5" smtClean="0"/>
              <a:t>Ngân</a:t>
            </a:r>
            <a:r>
              <a:rPr lang="en-US" spc="-100" smtClean="0"/>
              <a:t> </a:t>
            </a:r>
            <a:r>
              <a:rPr lang="en-US" spc="-5" smtClean="0"/>
              <a:t>hàng</a:t>
            </a:r>
            <a:endParaRPr lang="en-US" spc="-5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12700">
              <a:lnSpc>
                <a:spcPts val="1650"/>
              </a:lnSpc>
            </a:pPr>
            <a:r>
              <a:rPr lang="en-US" smtClean="0"/>
              <a:t>2-</a:t>
            </a:r>
            <a:fld id="{81D60167-4931-47E6-BA6A-407CBD079E47}" type="slidenum">
              <a:rPr smtClean="0"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745681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ts val="1425"/>
              </a:lnSpc>
            </a:pPr>
            <a:r>
              <a:rPr lang="en-US" spc="-5" smtClean="0"/>
              <a:t>Khoa Hệ </a:t>
            </a:r>
            <a:r>
              <a:rPr lang="en-US" smtClean="0"/>
              <a:t>thống Thông </a:t>
            </a:r>
            <a:r>
              <a:rPr lang="en-US" spc="-5" smtClean="0"/>
              <a:t>tin </a:t>
            </a:r>
            <a:r>
              <a:rPr lang="en-US" smtClean="0"/>
              <a:t>Quản </a:t>
            </a:r>
            <a:r>
              <a:rPr lang="en-US" spc="-5" smtClean="0"/>
              <a:t>lý </a:t>
            </a:r>
            <a:r>
              <a:rPr lang="en-US" smtClean="0"/>
              <a:t>– </a:t>
            </a:r>
            <a:r>
              <a:rPr lang="en-US" spc="-5" smtClean="0"/>
              <a:t>Học </a:t>
            </a:r>
            <a:r>
              <a:rPr lang="en-US" spc="-10" smtClean="0"/>
              <a:t>viện </a:t>
            </a:r>
            <a:r>
              <a:rPr lang="en-US" spc="-5" smtClean="0"/>
              <a:t>Ngân</a:t>
            </a:r>
            <a:r>
              <a:rPr lang="en-US" spc="-100" smtClean="0"/>
              <a:t> </a:t>
            </a:r>
            <a:r>
              <a:rPr lang="en-US" spc="-5" smtClean="0"/>
              <a:t>hàng</a:t>
            </a:r>
            <a:endParaRPr lang="en-US" spc="-5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12700">
              <a:lnSpc>
                <a:spcPts val="1650"/>
              </a:lnSpc>
            </a:pPr>
            <a:r>
              <a:rPr lang="en-US" smtClean="0"/>
              <a:t>2-</a:t>
            </a:r>
            <a:fld id="{81D60167-4931-47E6-BA6A-407CBD079E47}" type="slidenum">
              <a:rPr smtClean="0"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101847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ts val="1425"/>
              </a:lnSpc>
            </a:pPr>
            <a:r>
              <a:rPr lang="en-US" spc="-5" smtClean="0"/>
              <a:t>Khoa Hệ </a:t>
            </a:r>
            <a:r>
              <a:rPr lang="en-US" smtClean="0"/>
              <a:t>thống Thông </a:t>
            </a:r>
            <a:r>
              <a:rPr lang="en-US" spc="-5" smtClean="0"/>
              <a:t>tin </a:t>
            </a:r>
            <a:r>
              <a:rPr lang="en-US" smtClean="0"/>
              <a:t>Quản </a:t>
            </a:r>
            <a:r>
              <a:rPr lang="en-US" spc="-5" smtClean="0"/>
              <a:t>lý </a:t>
            </a:r>
            <a:r>
              <a:rPr lang="en-US" smtClean="0"/>
              <a:t>– </a:t>
            </a:r>
            <a:r>
              <a:rPr lang="en-US" spc="-5" smtClean="0"/>
              <a:t>Học </a:t>
            </a:r>
            <a:r>
              <a:rPr lang="en-US" spc="-10" smtClean="0"/>
              <a:t>viện </a:t>
            </a:r>
            <a:r>
              <a:rPr lang="en-US" spc="-5" smtClean="0"/>
              <a:t>Ngân</a:t>
            </a:r>
            <a:r>
              <a:rPr lang="en-US" spc="-100" smtClean="0"/>
              <a:t> </a:t>
            </a:r>
            <a:r>
              <a:rPr lang="en-US" spc="-5" smtClean="0"/>
              <a:t>hàng</a:t>
            </a:r>
            <a:endParaRPr lang="en-US" spc="-5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12700">
              <a:lnSpc>
                <a:spcPts val="1650"/>
              </a:lnSpc>
            </a:pPr>
            <a:r>
              <a:rPr lang="en-US" smtClean="0"/>
              <a:t>2-</a:t>
            </a:r>
            <a:fld id="{81D60167-4931-47E6-BA6A-407CBD079E47}" type="slidenum">
              <a:rPr smtClean="0"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6795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ts val="1425"/>
              </a:lnSpc>
            </a:pPr>
            <a:r>
              <a:rPr lang="en-US" spc="-5" smtClean="0"/>
              <a:t>Khoa Hệ </a:t>
            </a:r>
            <a:r>
              <a:rPr lang="en-US" smtClean="0"/>
              <a:t>thống Thông </a:t>
            </a:r>
            <a:r>
              <a:rPr lang="en-US" spc="-5" smtClean="0"/>
              <a:t>tin </a:t>
            </a:r>
            <a:r>
              <a:rPr lang="en-US" smtClean="0"/>
              <a:t>Quản </a:t>
            </a:r>
            <a:r>
              <a:rPr lang="en-US" spc="-5" smtClean="0"/>
              <a:t>lý </a:t>
            </a:r>
            <a:r>
              <a:rPr lang="en-US" smtClean="0"/>
              <a:t>– </a:t>
            </a:r>
            <a:r>
              <a:rPr lang="en-US" spc="-5" smtClean="0"/>
              <a:t>Học </a:t>
            </a:r>
            <a:r>
              <a:rPr lang="en-US" spc="-10" smtClean="0"/>
              <a:t>viện </a:t>
            </a:r>
            <a:r>
              <a:rPr lang="en-US" spc="-5" smtClean="0"/>
              <a:t>Ngân</a:t>
            </a:r>
            <a:r>
              <a:rPr lang="en-US" spc="-100" smtClean="0"/>
              <a:t> </a:t>
            </a:r>
            <a:r>
              <a:rPr lang="en-US" spc="-5" smtClean="0"/>
              <a:t>hàng</a:t>
            </a:r>
            <a:endParaRPr lang="en-US" spc="-5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12700">
              <a:lnSpc>
                <a:spcPts val="1650"/>
              </a:lnSpc>
            </a:pPr>
            <a:r>
              <a:rPr lang="en-US" smtClean="0"/>
              <a:t>2-</a:t>
            </a:r>
            <a:fld id="{81D60167-4931-47E6-BA6A-407CBD079E47}" type="slidenum">
              <a:rPr smtClean="0"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292967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ts val="1425"/>
              </a:lnSpc>
            </a:pPr>
            <a:r>
              <a:rPr lang="en-US" spc="-5" smtClean="0"/>
              <a:t>Khoa Hệ </a:t>
            </a:r>
            <a:r>
              <a:rPr lang="en-US" smtClean="0"/>
              <a:t>thống Thông </a:t>
            </a:r>
            <a:r>
              <a:rPr lang="en-US" spc="-5" smtClean="0"/>
              <a:t>tin </a:t>
            </a:r>
            <a:r>
              <a:rPr lang="en-US" smtClean="0"/>
              <a:t>Quản </a:t>
            </a:r>
            <a:r>
              <a:rPr lang="en-US" spc="-5" smtClean="0"/>
              <a:t>lý </a:t>
            </a:r>
            <a:r>
              <a:rPr lang="en-US" smtClean="0"/>
              <a:t>– </a:t>
            </a:r>
            <a:r>
              <a:rPr lang="en-US" spc="-5" smtClean="0"/>
              <a:t>Học </a:t>
            </a:r>
            <a:r>
              <a:rPr lang="en-US" spc="-10" smtClean="0"/>
              <a:t>viện </a:t>
            </a:r>
            <a:r>
              <a:rPr lang="en-US" spc="-5" smtClean="0"/>
              <a:t>Ngân</a:t>
            </a:r>
            <a:r>
              <a:rPr lang="en-US" spc="-100" smtClean="0"/>
              <a:t> </a:t>
            </a:r>
            <a:r>
              <a:rPr lang="en-US" spc="-5" smtClean="0"/>
              <a:t>hàng</a:t>
            </a:r>
            <a:endParaRPr lang="en-US" spc="-5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12700">
              <a:lnSpc>
                <a:spcPts val="1650"/>
              </a:lnSpc>
            </a:pPr>
            <a:r>
              <a:rPr lang="en-US" smtClean="0"/>
              <a:t>2-</a:t>
            </a:r>
            <a:fld id="{81D60167-4931-47E6-BA6A-407CBD079E47}" type="slidenum">
              <a:rPr smtClean="0"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548378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ts val="1425"/>
              </a:lnSpc>
            </a:pPr>
            <a:r>
              <a:rPr lang="en-US" spc="-5" smtClean="0"/>
              <a:t>Khoa Hệ </a:t>
            </a:r>
            <a:r>
              <a:rPr lang="en-US" smtClean="0"/>
              <a:t>thống Thông </a:t>
            </a:r>
            <a:r>
              <a:rPr lang="en-US" spc="-5" smtClean="0"/>
              <a:t>tin </a:t>
            </a:r>
            <a:r>
              <a:rPr lang="en-US" smtClean="0"/>
              <a:t>Quản </a:t>
            </a:r>
            <a:r>
              <a:rPr lang="en-US" spc="-5" smtClean="0"/>
              <a:t>lý </a:t>
            </a:r>
            <a:r>
              <a:rPr lang="en-US" smtClean="0"/>
              <a:t>– </a:t>
            </a:r>
            <a:r>
              <a:rPr lang="en-US" spc="-5" smtClean="0"/>
              <a:t>Học </a:t>
            </a:r>
            <a:r>
              <a:rPr lang="en-US" spc="-10" smtClean="0"/>
              <a:t>viện </a:t>
            </a:r>
            <a:r>
              <a:rPr lang="en-US" spc="-5" smtClean="0"/>
              <a:t>Ngân</a:t>
            </a:r>
            <a:r>
              <a:rPr lang="en-US" spc="-100" smtClean="0"/>
              <a:t> </a:t>
            </a:r>
            <a:r>
              <a:rPr lang="en-US" spc="-5" smtClean="0"/>
              <a:t>hàng</a:t>
            </a:r>
            <a:endParaRPr lang="en-US" spc="-5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12700">
              <a:lnSpc>
                <a:spcPts val="1650"/>
              </a:lnSpc>
            </a:pPr>
            <a:r>
              <a:rPr lang="en-US" smtClean="0"/>
              <a:t>2-</a:t>
            </a:r>
            <a:fld id="{81D60167-4931-47E6-BA6A-407CBD079E47}" type="slidenum">
              <a:rPr smtClean="0"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566801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9/2/2023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12700">
              <a:lnSpc>
                <a:spcPts val="1425"/>
              </a:lnSpc>
            </a:pPr>
            <a:r>
              <a:rPr lang="en-US" spc="-5" smtClean="0"/>
              <a:t>Khoa Hệ </a:t>
            </a:r>
            <a:r>
              <a:rPr lang="en-US" smtClean="0"/>
              <a:t>thống Thông </a:t>
            </a:r>
            <a:r>
              <a:rPr lang="en-US" spc="-5" smtClean="0"/>
              <a:t>tin </a:t>
            </a:r>
            <a:r>
              <a:rPr lang="en-US" smtClean="0"/>
              <a:t>Quản </a:t>
            </a:r>
            <a:r>
              <a:rPr lang="en-US" spc="-5" smtClean="0"/>
              <a:t>lý </a:t>
            </a:r>
            <a:r>
              <a:rPr lang="en-US" smtClean="0"/>
              <a:t>– </a:t>
            </a:r>
            <a:r>
              <a:rPr lang="en-US" spc="-5" smtClean="0"/>
              <a:t>Học </a:t>
            </a:r>
            <a:r>
              <a:rPr lang="en-US" spc="-10" smtClean="0"/>
              <a:t>viện </a:t>
            </a:r>
            <a:r>
              <a:rPr lang="en-US" spc="-5" smtClean="0"/>
              <a:t>Ngân</a:t>
            </a:r>
            <a:r>
              <a:rPr lang="en-US" spc="-100" smtClean="0"/>
              <a:t> </a:t>
            </a:r>
            <a:r>
              <a:rPr lang="en-US" spc="-5" smtClean="0"/>
              <a:t>hàng</a:t>
            </a:r>
            <a:endParaRPr lang="en-US" spc="-5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12700">
              <a:lnSpc>
                <a:spcPts val="1650"/>
              </a:lnSpc>
            </a:pPr>
            <a:r>
              <a:rPr lang="en-US" smtClean="0"/>
              <a:t>2-</a:t>
            </a:r>
            <a:fld id="{81D60167-4931-47E6-BA6A-407CBD079E47}" type="slidenum">
              <a:rPr smtClean="0"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317199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ebex.com/" TargetMode="External"/><Relationship Id="rId2" Type="http://schemas.openxmlformats.org/officeDocument/2006/relationships/hyperlink" Target="http://www.invite.com/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office.microsoft.com/en-us/livemeeting/default.aspx" TargetMode="External"/><Relationship Id="rId5" Type="http://schemas.openxmlformats.org/officeDocument/2006/relationships/hyperlink" Target="http://office.microsoft.com/en-us/groove/HA101672641033.aspx" TargetMode="External"/><Relationship Id="rId4" Type="http://schemas.openxmlformats.org/officeDocument/2006/relationships/hyperlink" Target="http://www.connect.microsoft.com/site/sitehome.aspx?SiteID=94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en.wikipedia.org/wiki/Google_Docs_&amp;_Spreadsheets" TargetMode="Externa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1205890" y="2383663"/>
            <a:ext cx="7389495" cy="25692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5" dirty="0">
                <a:solidFill>
                  <a:srgbClr val="FF0000"/>
                </a:solidFill>
                <a:latin typeface="Arial"/>
                <a:cs typeface="Arial"/>
              </a:rPr>
              <a:t>HỆ </a:t>
            </a:r>
            <a:r>
              <a:rPr sz="3600" b="1" dirty="0">
                <a:solidFill>
                  <a:srgbClr val="FF0000"/>
                </a:solidFill>
                <a:latin typeface="Arial"/>
                <a:cs typeface="Arial"/>
              </a:rPr>
              <a:t>THỐNG THÔNG </a:t>
            </a:r>
            <a:r>
              <a:rPr sz="3600" b="1" spc="-5" dirty="0">
                <a:solidFill>
                  <a:srgbClr val="FF0000"/>
                </a:solidFill>
                <a:latin typeface="Arial"/>
                <a:cs typeface="Arial"/>
              </a:rPr>
              <a:t>TIN </a:t>
            </a:r>
            <a:r>
              <a:rPr sz="3600" b="1" dirty="0">
                <a:solidFill>
                  <a:srgbClr val="FF0000"/>
                </a:solidFill>
                <a:latin typeface="Arial"/>
                <a:cs typeface="Arial"/>
              </a:rPr>
              <a:t>QUẢN</a:t>
            </a:r>
            <a:r>
              <a:rPr sz="3600" b="1" spc="-7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3600" b="1" dirty="0">
                <a:solidFill>
                  <a:srgbClr val="FF0000"/>
                </a:solidFill>
                <a:latin typeface="Arial"/>
                <a:cs typeface="Arial"/>
              </a:rPr>
              <a:t>LÝ</a:t>
            </a:r>
            <a:endParaRPr sz="3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4400">
              <a:latin typeface="Arial"/>
              <a:cs typeface="Arial"/>
            </a:endParaRPr>
          </a:p>
          <a:p>
            <a:pPr marR="268605" algn="ctr">
              <a:lnSpc>
                <a:spcPct val="100000"/>
              </a:lnSpc>
            </a:pPr>
            <a:r>
              <a:rPr sz="4000" spc="-10" dirty="0">
                <a:solidFill>
                  <a:srgbClr val="003185"/>
                </a:solidFill>
                <a:latin typeface="Arial"/>
                <a:cs typeface="Arial"/>
              </a:rPr>
              <a:t>Chương</a:t>
            </a:r>
            <a:r>
              <a:rPr sz="4000" spc="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4000" spc="-5" dirty="0">
                <a:solidFill>
                  <a:srgbClr val="003185"/>
                </a:solidFill>
                <a:latin typeface="Arial"/>
                <a:cs typeface="Arial"/>
              </a:rPr>
              <a:t>2</a:t>
            </a:r>
            <a:endParaRPr sz="4000">
              <a:latin typeface="Arial"/>
              <a:cs typeface="Arial"/>
            </a:endParaRPr>
          </a:p>
          <a:p>
            <a:pPr marL="116205">
              <a:lnSpc>
                <a:spcPct val="100000"/>
              </a:lnSpc>
              <a:spcBef>
                <a:spcPts val="1020"/>
              </a:spcBef>
            </a:pPr>
            <a:r>
              <a:rPr sz="4000" spc="-5" dirty="0">
                <a:solidFill>
                  <a:srgbClr val="003185"/>
                </a:solidFill>
                <a:latin typeface="Arial"/>
                <a:cs typeface="Arial"/>
              </a:rPr>
              <a:t>Các Hệ thống thông tin cộng</a:t>
            </a:r>
            <a:r>
              <a:rPr sz="4000" spc="1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4000" spc="-5" dirty="0">
                <a:solidFill>
                  <a:srgbClr val="003185"/>
                </a:solidFill>
                <a:latin typeface="Arial"/>
                <a:cs typeface="Arial"/>
              </a:rPr>
              <a:t>tác</a:t>
            </a:r>
            <a:endParaRPr sz="4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400425" y="1808226"/>
            <a:ext cx="5146675" cy="1792605"/>
            <a:chOff x="3400425" y="1808226"/>
            <a:chExt cx="5146675" cy="1792605"/>
          </a:xfrm>
        </p:grpSpPr>
        <p:sp>
          <p:nvSpPr>
            <p:cNvPr id="3" name="object 3"/>
            <p:cNvSpPr/>
            <p:nvPr/>
          </p:nvSpPr>
          <p:spPr>
            <a:xfrm>
              <a:off x="3413125" y="1820926"/>
              <a:ext cx="5121275" cy="176682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413125" y="1820926"/>
              <a:ext cx="5121275" cy="1767205"/>
            </a:xfrm>
            <a:custGeom>
              <a:avLst/>
              <a:gdLst/>
              <a:ahLst/>
              <a:cxnLst/>
              <a:rect l="l" t="t" r="r" b="b"/>
              <a:pathLst>
                <a:path w="5121275" h="1767204">
                  <a:moveTo>
                    <a:pt x="5121275" y="294386"/>
                  </a:moveTo>
                  <a:lnTo>
                    <a:pt x="5121275" y="1472311"/>
                  </a:lnTo>
                  <a:lnTo>
                    <a:pt x="5117610" y="1518660"/>
                  </a:lnTo>
                  <a:lnTo>
                    <a:pt x="5106831" y="1563456"/>
                  </a:lnTo>
                  <a:lnTo>
                    <a:pt x="5089261" y="1605904"/>
                  </a:lnTo>
                  <a:lnTo>
                    <a:pt x="5065224" y="1645213"/>
                  </a:lnTo>
                  <a:lnTo>
                    <a:pt x="5035042" y="1680590"/>
                  </a:lnTo>
                  <a:lnTo>
                    <a:pt x="4999678" y="1710773"/>
                  </a:lnTo>
                  <a:lnTo>
                    <a:pt x="4960400" y="1734810"/>
                  </a:lnTo>
                  <a:lnTo>
                    <a:pt x="4917989" y="1752380"/>
                  </a:lnTo>
                  <a:lnTo>
                    <a:pt x="4873225" y="1763159"/>
                  </a:lnTo>
                  <a:lnTo>
                    <a:pt x="4826889" y="1766824"/>
                  </a:lnTo>
                  <a:lnTo>
                    <a:pt x="0" y="1766824"/>
                  </a:lnTo>
                  <a:lnTo>
                    <a:pt x="0" y="0"/>
                  </a:lnTo>
                  <a:lnTo>
                    <a:pt x="4826889" y="0"/>
                  </a:lnTo>
                  <a:lnTo>
                    <a:pt x="4873225" y="3664"/>
                  </a:lnTo>
                  <a:lnTo>
                    <a:pt x="4917989" y="14443"/>
                  </a:lnTo>
                  <a:lnTo>
                    <a:pt x="4960400" y="32013"/>
                  </a:lnTo>
                  <a:lnTo>
                    <a:pt x="4999678" y="56050"/>
                  </a:lnTo>
                  <a:lnTo>
                    <a:pt x="5035042" y="86233"/>
                  </a:lnTo>
                  <a:lnTo>
                    <a:pt x="5065224" y="121596"/>
                  </a:lnTo>
                  <a:lnTo>
                    <a:pt x="5089261" y="160874"/>
                  </a:lnTo>
                  <a:lnTo>
                    <a:pt x="5106831" y="203285"/>
                  </a:lnTo>
                  <a:lnTo>
                    <a:pt x="5117610" y="248049"/>
                  </a:lnTo>
                  <a:lnTo>
                    <a:pt x="5121275" y="294386"/>
                  </a:lnTo>
                  <a:close/>
                </a:path>
              </a:pathLst>
            </a:custGeom>
            <a:ln w="25400">
              <a:solidFill>
                <a:srgbClr val="003CA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3488816" y="1995678"/>
            <a:ext cx="4629150" cy="1380891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241300" marR="5080" indent="-228600">
              <a:lnSpc>
                <a:spcPct val="89500"/>
              </a:lnSpc>
              <a:spcBef>
                <a:spcPts val="400"/>
              </a:spcBef>
              <a:buChar char="•"/>
              <a:tabLst>
                <a:tab pos="241300" algn="l"/>
              </a:tabLst>
            </a:pPr>
            <a:r>
              <a:rPr sz="2400" spc="-240" dirty="0">
                <a:solidFill>
                  <a:srgbClr val="000308"/>
                </a:solidFill>
                <a:latin typeface="Tahoma"/>
                <a:cs typeface="Tahoma"/>
              </a:rPr>
              <a:t>Thực </a:t>
            </a:r>
            <a:r>
              <a:rPr sz="2400" spc="-290" dirty="0">
                <a:solidFill>
                  <a:srgbClr val="000308"/>
                </a:solidFill>
                <a:latin typeface="Tahoma"/>
                <a:cs typeface="Tahoma"/>
              </a:rPr>
              <a:t>hiện </a:t>
            </a:r>
            <a:r>
              <a:rPr sz="2400" spc="-229" dirty="0">
                <a:solidFill>
                  <a:srgbClr val="000308"/>
                </a:solidFill>
                <a:latin typeface="Tahoma"/>
                <a:cs typeface="Tahoma"/>
              </a:rPr>
              <a:t>nhiệm </a:t>
            </a:r>
            <a:r>
              <a:rPr sz="2400" spc="-535" dirty="0" err="1">
                <a:solidFill>
                  <a:srgbClr val="000308"/>
                </a:solidFill>
                <a:latin typeface="Tahoma"/>
                <a:cs typeface="Tahoma"/>
              </a:rPr>
              <a:t>vụ</a:t>
            </a:r>
            <a:r>
              <a:rPr sz="2400" spc="-535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lang="en-US" sz="2400" spc="-535" dirty="0" smtClean="0">
                <a:solidFill>
                  <a:srgbClr val="000308"/>
                </a:solidFill>
                <a:latin typeface="Tahoma"/>
                <a:cs typeface="Tahoma"/>
              </a:rPr>
              <a:t>    </a:t>
            </a:r>
            <a:r>
              <a:rPr sz="2400" spc="-535" dirty="0" err="1" smtClean="0">
                <a:solidFill>
                  <a:srgbClr val="000308"/>
                </a:solidFill>
                <a:latin typeface="Tahoma"/>
                <a:cs typeface="Tahoma"/>
              </a:rPr>
              <a:t>cơ</a:t>
            </a:r>
            <a:r>
              <a:rPr sz="2400" spc="-535" dirty="0" smtClean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lang="en-US" sz="2400" spc="-535" dirty="0" smtClean="0">
                <a:solidFill>
                  <a:srgbClr val="000308"/>
                </a:solidFill>
                <a:latin typeface="Tahoma"/>
                <a:cs typeface="Tahoma"/>
              </a:rPr>
              <a:t>      </a:t>
            </a:r>
            <a:r>
              <a:rPr sz="2400" spc="-385" dirty="0" err="1" smtClean="0">
                <a:solidFill>
                  <a:srgbClr val="000308"/>
                </a:solidFill>
                <a:latin typeface="Tahoma"/>
                <a:cs typeface="Tahoma"/>
              </a:rPr>
              <a:t>bản</a:t>
            </a:r>
            <a:r>
              <a:rPr sz="2400" spc="-385" dirty="0" smtClean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lang="en-US" sz="2400" spc="-385" dirty="0" smtClean="0">
                <a:solidFill>
                  <a:srgbClr val="000308"/>
                </a:solidFill>
                <a:latin typeface="Tahoma"/>
                <a:cs typeface="Tahoma"/>
              </a:rPr>
              <a:t>  </a:t>
            </a:r>
            <a:r>
              <a:rPr sz="2400" spc="-315" dirty="0" err="1" smtClean="0">
                <a:solidFill>
                  <a:srgbClr val="000308"/>
                </a:solidFill>
                <a:latin typeface="Tahoma"/>
                <a:cs typeface="Tahoma"/>
              </a:rPr>
              <a:t>như</a:t>
            </a:r>
            <a:r>
              <a:rPr sz="2400" spc="-315" dirty="0" smtClean="0">
                <a:solidFill>
                  <a:srgbClr val="000308"/>
                </a:solidFill>
                <a:latin typeface="Tahoma"/>
                <a:cs typeface="Tahoma"/>
              </a:rPr>
              <a:t>  </a:t>
            </a:r>
            <a:r>
              <a:rPr sz="2400" spc="-385" dirty="0" err="1">
                <a:solidFill>
                  <a:srgbClr val="000308"/>
                </a:solidFill>
                <a:latin typeface="Tahoma"/>
                <a:cs typeface="Tahoma"/>
              </a:rPr>
              <a:t>tạo</a:t>
            </a:r>
            <a:r>
              <a:rPr sz="2400" spc="-385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lang="en-US" sz="2400" spc="-385" dirty="0" smtClean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2400" spc="-25" dirty="0" err="1" smtClean="0">
                <a:solidFill>
                  <a:srgbClr val="000308"/>
                </a:solidFill>
                <a:latin typeface="Tahoma"/>
                <a:cs typeface="Tahoma"/>
              </a:rPr>
              <a:t>ra</a:t>
            </a:r>
            <a:r>
              <a:rPr sz="2400" spc="-25" dirty="0" smtClean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Tahoma"/>
                <a:cs typeface="Tahoma"/>
              </a:rPr>
              <a:t>các thông </a:t>
            </a:r>
            <a:r>
              <a:rPr sz="2400" spc="-10" dirty="0">
                <a:solidFill>
                  <a:srgbClr val="000308"/>
                </a:solidFill>
                <a:latin typeface="Tahoma"/>
                <a:cs typeface="Tahoma"/>
              </a:rPr>
              <a:t>báo, </a:t>
            </a:r>
            <a:r>
              <a:rPr sz="2400" spc="-350" dirty="0" err="1" smtClean="0">
                <a:solidFill>
                  <a:srgbClr val="000308"/>
                </a:solidFill>
                <a:latin typeface="Tahoma"/>
                <a:cs typeface="Tahoma"/>
              </a:rPr>
              <a:t>đọc</a:t>
            </a:r>
            <a:r>
              <a:rPr lang="en-US" sz="2400" spc="-350" dirty="0" smtClean="0">
                <a:solidFill>
                  <a:srgbClr val="000308"/>
                </a:solidFill>
                <a:latin typeface="Tahoma"/>
                <a:cs typeface="Tahoma"/>
              </a:rPr>
              <a:t>  </a:t>
            </a:r>
            <a:r>
              <a:rPr sz="2400" spc="-350" dirty="0" smtClean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Tahoma"/>
                <a:cs typeface="Tahoma"/>
              </a:rPr>
              <a:t>và </a:t>
            </a:r>
            <a:r>
              <a:rPr sz="2400" spc="-320" dirty="0">
                <a:solidFill>
                  <a:srgbClr val="000308"/>
                </a:solidFill>
                <a:latin typeface="Tahoma"/>
                <a:cs typeface="Tahoma"/>
              </a:rPr>
              <a:t>lưu  </a:t>
            </a:r>
            <a:r>
              <a:rPr sz="2400" spc="-320" dirty="0" err="1">
                <a:solidFill>
                  <a:srgbClr val="000308"/>
                </a:solidFill>
                <a:latin typeface="Tahoma"/>
                <a:cs typeface="Tahoma"/>
              </a:rPr>
              <a:t>trữ</a:t>
            </a:r>
            <a:r>
              <a:rPr sz="2400" spc="-320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lang="en-US" sz="2400" spc="-320" dirty="0" smtClean="0">
                <a:solidFill>
                  <a:srgbClr val="000308"/>
                </a:solidFill>
                <a:latin typeface="Tahoma"/>
                <a:cs typeface="Tahoma"/>
              </a:rPr>
              <a:t>  </a:t>
            </a:r>
            <a:r>
              <a:rPr sz="2400" spc="-5" dirty="0" err="1" smtClean="0">
                <a:solidFill>
                  <a:srgbClr val="000308"/>
                </a:solidFill>
                <a:latin typeface="Tahoma"/>
                <a:cs typeface="Tahoma"/>
              </a:rPr>
              <a:t>tài</a:t>
            </a:r>
            <a:r>
              <a:rPr sz="2400" spc="-5" dirty="0" smtClean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2400" spc="-229" dirty="0">
                <a:solidFill>
                  <a:srgbClr val="000308"/>
                </a:solidFill>
                <a:latin typeface="Tahoma"/>
                <a:cs typeface="Tahoma"/>
              </a:rPr>
              <a:t>liệu, </a:t>
            </a:r>
            <a:r>
              <a:rPr sz="2400" spc="-5" dirty="0">
                <a:solidFill>
                  <a:srgbClr val="000308"/>
                </a:solidFill>
                <a:latin typeface="Tahoma"/>
                <a:cs typeface="Tahoma"/>
              </a:rPr>
              <a:t>thêm các </a:t>
            </a:r>
            <a:r>
              <a:rPr sz="2400" spc="-355" dirty="0" err="1">
                <a:solidFill>
                  <a:srgbClr val="000308"/>
                </a:solidFill>
                <a:latin typeface="Tahoma"/>
                <a:cs typeface="Tahoma"/>
              </a:rPr>
              <a:t>mục</a:t>
            </a:r>
            <a:r>
              <a:rPr sz="2400" spc="-355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lang="en-US" sz="2400" spc="-355" dirty="0" smtClean="0">
                <a:solidFill>
                  <a:srgbClr val="000308"/>
                </a:solidFill>
                <a:latin typeface="Tahoma"/>
                <a:cs typeface="Tahoma"/>
              </a:rPr>
              <a:t>   </a:t>
            </a:r>
            <a:r>
              <a:rPr sz="2400" spc="-5" dirty="0" err="1" smtClean="0">
                <a:solidFill>
                  <a:srgbClr val="000308"/>
                </a:solidFill>
                <a:latin typeface="Tahoma"/>
                <a:cs typeface="Tahoma"/>
              </a:rPr>
              <a:t>vào</a:t>
            </a:r>
            <a:r>
              <a:rPr sz="2400" spc="-5" dirty="0" smtClean="0">
                <a:solidFill>
                  <a:srgbClr val="000308"/>
                </a:solidFill>
                <a:latin typeface="Tahoma"/>
                <a:cs typeface="Tahoma"/>
              </a:rPr>
              <a:t>  </a:t>
            </a:r>
            <a:r>
              <a:rPr sz="2400" dirty="0">
                <a:solidFill>
                  <a:srgbClr val="000308"/>
                </a:solidFill>
                <a:latin typeface="Tahoma"/>
                <a:cs typeface="Tahoma"/>
              </a:rPr>
              <a:t>danh</a:t>
            </a:r>
            <a:r>
              <a:rPr sz="2400" spc="-20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Tahoma"/>
                <a:cs typeface="Tahoma"/>
              </a:rPr>
              <a:t>sách,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..</a:t>
            </a:r>
            <a:endParaRPr sz="2400" dirty="0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520700" y="1587500"/>
            <a:ext cx="2905760" cy="2233295"/>
            <a:chOff x="520700" y="1587500"/>
            <a:chExt cx="2905760" cy="2233295"/>
          </a:xfrm>
        </p:grpSpPr>
        <p:sp>
          <p:nvSpPr>
            <p:cNvPr id="7" name="object 7"/>
            <p:cNvSpPr/>
            <p:nvPr/>
          </p:nvSpPr>
          <p:spPr>
            <a:xfrm>
              <a:off x="533400" y="1600200"/>
              <a:ext cx="2880360" cy="2207895"/>
            </a:xfrm>
            <a:custGeom>
              <a:avLst/>
              <a:gdLst/>
              <a:ahLst/>
              <a:cxnLst/>
              <a:rect l="l" t="t" r="r" b="b"/>
              <a:pathLst>
                <a:path w="2880360" h="2207895">
                  <a:moveTo>
                    <a:pt x="2512441" y="0"/>
                  </a:moveTo>
                  <a:lnTo>
                    <a:pt x="367957" y="0"/>
                  </a:lnTo>
                  <a:lnTo>
                    <a:pt x="319592" y="3189"/>
                  </a:lnTo>
                  <a:lnTo>
                    <a:pt x="272465" y="12601"/>
                  </a:lnTo>
                  <a:lnTo>
                    <a:pt x="227149" y="28003"/>
                  </a:lnTo>
                  <a:lnTo>
                    <a:pt x="184213" y="49163"/>
                  </a:lnTo>
                  <a:lnTo>
                    <a:pt x="144230" y="75847"/>
                  </a:lnTo>
                  <a:lnTo>
                    <a:pt x="107772" y="107823"/>
                  </a:lnTo>
                  <a:lnTo>
                    <a:pt x="75831" y="144260"/>
                  </a:lnTo>
                  <a:lnTo>
                    <a:pt x="49164" y="184229"/>
                  </a:lnTo>
                  <a:lnTo>
                    <a:pt x="28011" y="227155"/>
                  </a:lnTo>
                  <a:lnTo>
                    <a:pt x="12607" y="272462"/>
                  </a:lnTo>
                  <a:lnTo>
                    <a:pt x="3191" y="319574"/>
                  </a:lnTo>
                  <a:lnTo>
                    <a:pt x="0" y="367919"/>
                  </a:lnTo>
                  <a:lnTo>
                    <a:pt x="0" y="1839722"/>
                  </a:lnTo>
                  <a:lnTo>
                    <a:pt x="3191" y="1888119"/>
                  </a:lnTo>
                  <a:lnTo>
                    <a:pt x="12607" y="1935268"/>
                  </a:lnTo>
                  <a:lnTo>
                    <a:pt x="28011" y="1980596"/>
                  </a:lnTo>
                  <a:lnTo>
                    <a:pt x="49164" y="2023533"/>
                  </a:lnTo>
                  <a:lnTo>
                    <a:pt x="75831" y="2063506"/>
                  </a:lnTo>
                  <a:lnTo>
                    <a:pt x="107772" y="2099945"/>
                  </a:lnTo>
                  <a:lnTo>
                    <a:pt x="144230" y="2131876"/>
                  </a:lnTo>
                  <a:lnTo>
                    <a:pt x="184213" y="2158548"/>
                  </a:lnTo>
                  <a:lnTo>
                    <a:pt x="227149" y="2179716"/>
                  </a:lnTo>
                  <a:lnTo>
                    <a:pt x="272465" y="2195138"/>
                  </a:lnTo>
                  <a:lnTo>
                    <a:pt x="319592" y="2204570"/>
                  </a:lnTo>
                  <a:lnTo>
                    <a:pt x="367957" y="2207768"/>
                  </a:lnTo>
                  <a:lnTo>
                    <a:pt x="2512441" y="2207768"/>
                  </a:lnTo>
                  <a:lnTo>
                    <a:pt x="2560785" y="2204570"/>
                  </a:lnTo>
                  <a:lnTo>
                    <a:pt x="2607897" y="2195138"/>
                  </a:lnTo>
                  <a:lnTo>
                    <a:pt x="2653204" y="2179716"/>
                  </a:lnTo>
                  <a:lnTo>
                    <a:pt x="2696130" y="2158548"/>
                  </a:lnTo>
                  <a:lnTo>
                    <a:pt x="2736099" y="2131876"/>
                  </a:lnTo>
                  <a:lnTo>
                    <a:pt x="2772537" y="2099945"/>
                  </a:lnTo>
                  <a:lnTo>
                    <a:pt x="2804512" y="2063506"/>
                  </a:lnTo>
                  <a:lnTo>
                    <a:pt x="2831196" y="2023533"/>
                  </a:lnTo>
                  <a:lnTo>
                    <a:pt x="2852356" y="1980596"/>
                  </a:lnTo>
                  <a:lnTo>
                    <a:pt x="2867758" y="1935268"/>
                  </a:lnTo>
                  <a:lnTo>
                    <a:pt x="2877170" y="1888119"/>
                  </a:lnTo>
                  <a:lnTo>
                    <a:pt x="2880360" y="1839722"/>
                  </a:lnTo>
                  <a:lnTo>
                    <a:pt x="2880360" y="367919"/>
                  </a:lnTo>
                  <a:lnTo>
                    <a:pt x="2877170" y="319574"/>
                  </a:lnTo>
                  <a:lnTo>
                    <a:pt x="2867758" y="272462"/>
                  </a:lnTo>
                  <a:lnTo>
                    <a:pt x="2852356" y="227155"/>
                  </a:lnTo>
                  <a:lnTo>
                    <a:pt x="2831196" y="184229"/>
                  </a:lnTo>
                  <a:lnTo>
                    <a:pt x="2804512" y="144260"/>
                  </a:lnTo>
                  <a:lnTo>
                    <a:pt x="2772537" y="107823"/>
                  </a:lnTo>
                  <a:lnTo>
                    <a:pt x="2736099" y="75847"/>
                  </a:lnTo>
                  <a:lnTo>
                    <a:pt x="2696130" y="49163"/>
                  </a:lnTo>
                  <a:lnTo>
                    <a:pt x="2653204" y="28003"/>
                  </a:lnTo>
                  <a:lnTo>
                    <a:pt x="2607897" y="12601"/>
                  </a:lnTo>
                  <a:lnTo>
                    <a:pt x="2560785" y="3189"/>
                  </a:lnTo>
                  <a:lnTo>
                    <a:pt x="2512441" y="0"/>
                  </a:lnTo>
                  <a:close/>
                </a:path>
              </a:pathLst>
            </a:custGeom>
            <a:solidFill>
              <a:srgbClr val="003C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33400" y="1600200"/>
              <a:ext cx="2880360" cy="2207895"/>
            </a:xfrm>
            <a:custGeom>
              <a:avLst/>
              <a:gdLst/>
              <a:ahLst/>
              <a:cxnLst/>
              <a:rect l="l" t="t" r="r" b="b"/>
              <a:pathLst>
                <a:path w="2880360" h="2207895">
                  <a:moveTo>
                    <a:pt x="0" y="367919"/>
                  </a:moveTo>
                  <a:lnTo>
                    <a:pt x="3191" y="319574"/>
                  </a:lnTo>
                  <a:lnTo>
                    <a:pt x="12607" y="272462"/>
                  </a:lnTo>
                  <a:lnTo>
                    <a:pt x="28011" y="227155"/>
                  </a:lnTo>
                  <a:lnTo>
                    <a:pt x="49164" y="184229"/>
                  </a:lnTo>
                  <a:lnTo>
                    <a:pt x="75831" y="144260"/>
                  </a:lnTo>
                  <a:lnTo>
                    <a:pt x="107772" y="107823"/>
                  </a:lnTo>
                  <a:lnTo>
                    <a:pt x="144230" y="75847"/>
                  </a:lnTo>
                  <a:lnTo>
                    <a:pt x="184213" y="49163"/>
                  </a:lnTo>
                  <a:lnTo>
                    <a:pt x="227149" y="28003"/>
                  </a:lnTo>
                  <a:lnTo>
                    <a:pt x="272465" y="12601"/>
                  </a:lnTo>
                  <a:lnTo>
                    <a:pt x="319592" y="3189"/>
                  </a:lnTo>
                  <a:lnTo>
                    <a:pt x="367957" y="0"/>
                  </a:lnTo>
                  <a:lnTo>
                    <a:pt x="2512441" y="0"/>
                  </a:lnTo>
                  <a:lnTo>
                    <a:pt x="2560785" y="3189"/>
                  </a:lnTo>
                  <a:lnTo>
                    <a:pt x="2607897" y="12601"/>
                  </a:lnTo>
                  <a:lnTo>
                    <a:pt x="2653204" y="28003"/>
                  </a:lnTo>
                  <a:lnTo>
                    <a:pt x="2696130" y="49163"/>
                  </a:lnTo>
                  <a:lnTo>
                    <a:pt x="2736099" y="75847"/>
                  </a:lnTo>
                  <a:lnTo>
                    <a:pt x="2772537" y="107823"/>
                  </a:lnTo>
                  <a:lnTo>
                    <a:pt x="2804512" y="144260"/>
                  </a:lnTo>
                  <a:lnTo>
                    <a:pt x="2831196" y="184229"/>
                  </a:lnTo>
                  <a:lnTo>
                    <a:pt x="2852356" y="227155"/>
                  </a:lnTo>
                  <a:lnTo>
                    <a:pt x="2867758" y="272462"/>
                  </a:lnTo>
                  <a:lnTo>
                    <a:pt x="2877170" y="319574"/>
                  </a:lnTo>
                  <a:lnTo>
                    <a:pt x="2880360" y="367919"/>
                  </a:lnTo>
                  <a:lnTo>
                    <a:pt x="2880360" y="418670"/>
                  </a:lnTo>
                  <a:lnTo>
                    <a:pt x="2880360" y="469422"/>
                  </a:lnTo>
                  <a:lnTo>
                    <a:pt x="2880360" y="1839722"/>
                  </a:lnTo>
                  <a:lnTo>
                    <a:pt x="2877170" y="1888119"/>
                  </a:lnTo>
                  <a:lnTo>
                    <a:pt x="2867758" y="1935268"/>
                  </a:lnTo>
                  <a:lnTo>
                    <a:pt x="2852356" y="1980596"/>
                  </a:lnTo>
                  <a:lnTo>
                    <a:pt x="2831196" y="2023533"/>
                  </a:lnTo>
                  <a:lnTo>
                    <a:pt x="2804512" y="2063506"/>
                  </a:lnTo>
                  <a:lnTo>
                    <a:pt x="2772537" y="2099945"/>
                  </a:lnTo>
                  <a:lnTo>
                    <a:pt x="2736099" y="2131876"/>
                  </a:lnTo>
                  <a:lnTo>
                    <a:pt x="2696130" y="2158548"/>
                  </a:lnTo>
                  <a:lnTo>
                    <a:pt x="2653204" y="2179716"/>
                  </a:lnTo>
                  <a:lnTo>
                    <a:pt x="2607897" y="2195138"/>
                  </a:lnTo>
                  <a:lnTo>
                    <a:pt x="2560785" y="2204570"/>
                  </a:lnTo>
                  <a:lnTo>
                    <a:pt x="2512441" y="2207768"/>
                  </a:lnTo>
                  <a:lnTo>
                    <a:pt x="367957" y="2207768"/>
                  </a:lnTo>
                  <a:lnTo>
                    <a:pt x="319592" y="2204570"/>
                  </a:lnTo>
                  <a:lnTo>
                    <a:pt x="272465" y="2195138"/>
                  </a:lnTo>
                  <a:lnTo>
                    <a:pt x="227149" y="2179716"/>
                  </a:lnTo>
                  <a:lnTo>
                    <a:pt x="184213" y="2158548"/>
                  </a:lnTo>
                  <a:lnTo>
                    <a:pt x="144230" y="2131876"/>
                  </a:lnTo>
                  <a:lnTo>
                    <a:pt x="107772" y="2099945"/>
                  </a:lnTo>
                  <a:lnTo>
                    <a:pt x="75831" y="2063506"/>
                  </a:lnTo>
                  <a:lnTo>
                    <a:pt x="49164" y="2023533"/>
                  </a:lnTo>
                  <a:lnTo>
                    <a:pt x="28011" y="1980596"/>
                  </a:lnTo>
                  <a:lnTo>
                    <a:pt x="12607" y="1935268"/>
                  </a:lnTo>
                  <a:lnTo>
                    <a:pt x="3191" y="1888119"/>
                  </a:lnTo>
                  <a:lnTo>
                    <a:pt x="0" y="1839722"/>
                  </a:lnTo>
                  <a:lnTo>
                    <a:pt x="0" y="367919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900785" y="2018538"/>
            <a:ext cx="214503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FFFFFF"/>
                </a:solidFill>
                <a:latin typeface="Arial"/>
                <a:cs typeface="Arial"/>
              </a:rPr>
              <a:t>Quy </a:t>
            </a:r>
            <a:r>
              <a:rPr sz="3000" spc="-5" dirty="0">
                <a:solidFill>
                  <a:srgbClr val="FFFFFF"/>
                </a:solidFill>
                <a:latin typeface="Arial"/>
                <a:cs typeface="Arial"/>
              </a:rPr>
              <a:t>trình</a:t>
            </a:r>
            <a:r>
              <a:rPr sz="3000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dirty="0">
                <a:solidFill>
                  <a:srgbClr val="FFFFFF"/>
                </a:solidFill>
                <a:latin typeface="Arial"/>
                <a:cs typeface="Arial"/>
              </a:rPr>
              <a:t>sử</a:t>
            </a:r>
            <a:endParaRPr sz="30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60805" y="2429966"/>
            <a:ext cx="1824355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>
                <a:solidFill>
                  <a:srgbClr val="FFFFFF"/>
                </a:solidFill>
                <a:latin typeface="Arial"/>
                <a:cs typeface="Arial"/>
              </a:rPr>
              <a:t>dụng</a:t>
            </a:r>
            <a:r>
              <a:rPr sz="3000" spc="-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5" dirty="0">
                <a:solidFill>
                  <a:srgbClr val="FFFFFF"/>
                </a:solidFill>
                <a:latin typeface="Arial"/>
                <a:cs typeface="Arial"/>
              </a:rPr>
              <a:t>phần</a:t>
            </a:r>
            <a:endParaRPr sz="30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65149" y="2841752"/>
            <a:ext cx="241617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FFFFFF"/>
                </a:solidFill>
                <a:latin typeface="Arial"/>
                <a:cs typeface="Arial"/>
              </a:rPr>
              <a:t>mềm cộng</a:t>
            </a:r>
            <a:r>
              <a:rPr sz="3000" spc="-11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dirty="0">
                <a:solidFill>
                  <a:srgbClr val="FFFFFF"/>
                </a:solidFill>
                <a:latin typeface="Arial"/>
                <a:cs typeface="Arial"/>
              </a:rPr>
              <a:t>tác</a:t>
            </a:r>
            <a:endParaRPr sz="3000">
              <a:latin typeface="Arial"/>
              <a:cs typeface="Arial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3400425" y="4354576"/>
            <a:ext cx="5146675" cy="1373505"/>
            <a:chOff x="3400425" y="4354576"/>
            <a:chExt cx="5146675" cy="1373505"/>
          </a:xfrm>
        </p:grpSpPr>
        <p:sp>
          <p:nvSpPr>
            <p:cNvPr id="13" name="object 13"/>
            <p:cNvSpPr/>
            <p:nvPr/>
          </p:nvSpPr>
          <p:spPr>
            <a:xfrm>
              <a:off x="3413125" y="4367276"/>
              <a:ext cx="5121275" cy="134772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413125" y="4367276"/>
              <a:ext cx="5121275" cy="1348105"/>
            </a:xfrm>
            <a:custGeom>
              <a:avLst/>
              <a:gdLst/>
              <a:ahLst/>
              <a:cxnLst/>
              <a:rect l="l" t="t" r="r" b="b"/>
              <a:pathLst>
                <a:path w="5121275" h="1348104">
                  <a:moveTo>
                    <a:pt x="5121275" y="224536"/>
                  </a:moveTo>
                  <a:lnTo>
                    <a:pt x="5121275" y="1123061"/>
                  </a:lnTo>
                  <a:lnTo>
                    <a:pt x="5115569" y="1167087"/>
                  </a:lnTo>
                  <a:lnTo>
                    <a:pt x="5098875" y="1209032"/>
                  </a:lnTo>
                  <a:lnTo>
                    <a:pt x="5071822" y="1247706"/>
                  </a:lnTo>
                  <a:lnTo>
                    <a:pt x="5035042" y="1281925"/>
                  </a:lnTo>
                  <a:lnTo>
                    <a:pt x="4990195" y="1309978"/>
                  </a:lnTo>
                  <a:lnTo>
                    <a:pt x="4939538" y="1330621"/>
                  </a:lnTo>
                  <a:lnTo>
                    <a:pt x="4884594" y="1343366"/>
                  </a:lnTo>
                  <a:lnTo>
                    <a:pt x="4826889" y="1347724"/>
                  </a:lnTo>
                  <a:lnTo>
                    <a:pt x="0" y="1347724"/>
                  </a:lnTo>
                  <a:lnTo>
                    <a:pt x="0" y="0"/>
                  </a:lnTo>
                  <a:lnTo>
                    <a:pt x="4826889" y="0"/>
                  </a:lnTo>
                  <a:lnTo>
                    <a:pt x="4884594" y="4349"/>
                  </a:lnTo>
                  <a:lnTo>
                    <a:pt x="4939537" y="17081"/>
                  </a:lnTo>
                  <a:lnTo>
                    <a:pt x="4990195" y="37718"/>
                  </a:lnTo>
                  <a:lnTo>
                    <a:pt x="5035042" y="65786"/>
                  </a:lnTo>
                  <a:lnTo>
                    <a:pt x="5071822" y="99949"/>
                  </a:lnTo>
                  <a:lnTo>
                    <a:pt x="5098875" y="138588"/>
                  </a:lnTo>
                  <a:lnTo>
                    <a:pt x="5115569" y="180514"/>
                  </a:lnTo>
                  <a:lnTo>
                    <a:pt x="5121275" y="224536"/>
                  </a:lnTo>
                  <a:close/>
                </a:path>
              </a:pathLst>
            </a:custGeom>
            <a:ln w="25400">
              <a:solidFill>
                <a:srgbClr val="003CA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3488816" y="4656201"/>
            <a:ext cx="4765675" cy="720725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241300" marR="5080" indent="-228600">
              <a:lnSpc>
                <a:spcPts val="2590"/>
              </a:lnSpc>
              <a:spcBef>
                <a:spcPts val="425"/>
              </a:spcBef>
              <a:buChar char="•"/>
              <a:tabLst>
                <a:tab pos="241300" algn="l"/>
              </a:tabLst>
            </a:pPr>
            <a:r>
              <a:rPr sz="2400" spc="-5" dirty="0">
                <a:solidFill>
                  <a:srgbClr val="00040C"/>
                </a:solidFill>
                <a:latin typeface="Arial"/>
                <a:cs typeface="Arial"/>
              </a:rPr>
              <a:t>Liên quan đến việc nhóm </a:t>
            </a:r>
            <a:r>
              <a:rPr sz="2400" dirty="0">
                <a:solidFill>
                  <a:srgbClr val="00040C"/>
                </a:solidFill>
                <a:latin typeface="Arial"/>
                <a:cs typeface="Arial"/>
              </a:rPr>
              <a:t>sẽ thực  </a:t>
            </a:r>
            <a:r>
              <a:rPr sz="2400" spc="-5" dirty="0">
                <a:solidFill>
                  <a:srgbClr val="00040C"/>
                </a:solidFill>
                <a:latin typeface="Arial"/>
                <a:cs typeface="Arial"/>
              </a:rPr>
              <a:t>hiện </a:t>
            </a:r>
            <a:r>
              <a:rPr sz="2400" dirty="0">
                <a:solidFill>
                  <a:srgbClr val="00040C"/>
                </a:solidFill>
                <a:latin typeface="Arial"/>
                <a:cs typeface="Arial"/>
              </a:rPr>
              <a:t>cộng tác </a:t>
            </a:r>
            <a:r>
              <a:rPr sz="2400" spc="-5" dirty="0">
                <a:solidFill>
                  <a:srgbClr val="00040C"/>
                </a:solidFill>
                <a:latin typeface="Arial"/>
                <a:cs typeface="Arial"/>
              </a:rPr>
              <a:t>như </a:t>
            </a:r>
            <a:r>
              <a:rPr sz="2400" dirty="0">
                <a:solidFill>
                  <a:srgbClr val="00040C"/>
                </a:solidFill>
                <a:latin typeface="Arial"/>
                <a:cs typeface="Arial"/>
              </a:rPr>
              <a:t>thế</a:t>
            </a:r>
            <a:r>
              <a:rPr sz="2400" spc="10" dirty="0">
                <a:solidFill>
                  <a:srgbClr val="00040C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00040C"/>
                </a:solidFill>
                <a:latin typeface="Arial"/>
                <a:cs typeface="Arial"/>
              </a:rPr>
              <a:t>nào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520700" y="3905250"/>
            <a:ext cx="2905760" cy="2233295"/>
            <a:chOff x="520700" y="3905250"/>
            <a:chExt cx="2905760" cy="2233295"/>
          </a:xfrm>
        </p:grpSpPr>
        <p:sp>
          <p:nvSpPr>
            <p:cNvPr id="17" name="object 17"/>
            <p:cNvSpPr/>
            <p:nvPr/>
          </p:nvSpPr>
          <p:spPr>
            <a:xfrm>
              <a:off x="533400" y="3917950"/>
              <a:ext cx="2880360" cy="2207895"/>
            </a:xfrm>
            <a:custGeom>
              <a:avLst/>
              <a:gdLst/>
              <a:ahLst/>
              <a:cxnLst/>
              <a:rect l="l" t="t" r="r" b="b"/>
              <a:pathLst>
                <a:path w="2880360" h="2207895">
                  <a:moveTo>
                    <a:pt x="2512441" y="0"/>
                  </a:moveTo>
                  <a:lnTo>
                    <a:pt x="367957" y="0"/>
                  </a:lnTo>
                  <a:lnTo>
                    <a:pt x="319592" y="3189"/>
                  </a:lnTo>
                  <a:lnTo>
                    <a:pt x="272465" y="12601"/>
                  </a:lnTo>
                  <a:lnTo>
                    <a:pt x="227149" y="28003"/>
                  </a:lnTo>
                  <a:lnTo>
                    <a:pt x="184213" y="49163"/>
                  </a:lnTo>
                  <a:lnTo>
                    <a:pt x="144230" y="75847"/>
                  </a:lnTo>
                  <a:lnTo>
                    <a:pt x="107772" y="107823"/>
                  </a:lnTo>
                  <a:lnTo>
                    <a:pt x="75831" y="144260"/>
                  </a:lnTo>
                  <a:lnTo>
                    <a:pt x="49164" y="184229"/>
                  </a:lnTo>
                  <a:lnTo>
                    <a:pt x="28011" y="227155"/>
                  </a:lnTo>
                  <a:lnTo>
                    <a:pt x="12607" y="272462"/>
                  </a:lnTo>
                  <a:lnTo>
                    <a:pt x="3191" y="319574"/>
                  </a:lnTo>
                  <a:lnTo>
                    <a:pt x="0" y="367919"/>
                  </a:lnTo>
                  <a:lnTo>
                    <a:pt x="0" y="1839772"/>
                  </a:lnTo>
                  <a:lnTo>
                    <a:pt x="3191" y="1888137"/>
                  </a:lnTo>
                  <a:lnTo>
                    <a:pt x="12607" y="1935264"/>
                  </a:lnTo>
                  <a:lnTo>
                    <a:pt x="28011" y="1980580"/>
                  </a:lnTo>
                  <a:lnTo>
                    <a:pt x="49164" y="2023516"/>
                  </a:lnTo>
                  <a:lnTo>
                    <a:pt x="75831" y="2063499"/>
                  </a:lnTo>
                  <a:lnTo>
                    <a:pt x="107772" y="2099957"/>
                  </a:lnTo>
                  <a:lnTo>
                    <a:pt x="144230" y="2131903"/>
                  </a:lnTo>
                  <a:lnTo>
                    <a:pt x="184213" y="2158570"/>
                  </a:lnTo>
                  <a:lnTo>
                    <a:pt x="227149" y="2179723"/>
                  </a:lnTo>
                  <a:lnTo>
                    <a:pt x="272465" y="2195124"/>
                  </a:lnTo>
                  <a:lnTo>
                    <a:pt x="319592" y="2204539"/>
                  </a:lnTo>
                  <a:lnTo>
                    <a:pt x="367957" y="2207729"/>
                  </a:lnTo>
                  <a:lnTo>
                    <a:pt x="2512441" y="2207729"/>
                  </a:lnTo>
                  <a:lnTo>
                    <a:pt x="2560785" y="2204539"/>
                  </a:lnTo>
                  <a:lnTo>
                    <a:pt x="2607897" y="2195124"/>
                  </a:lnTo>
                  <a:lnTo>
                    <a:pt x="2653204" y="2179723"/>
                  </a:lnTo>
                  <a:lnTo>
                    <a:pt x="2696130" y="2158570"/>
                  </a:lnTo>
                  <a:lnTo>
                    <a:pt x="2736099" y="2131903"/>
                  </a:lnTo>
                  <a:lnTo>
                    <a:pt x="2772537" y="2099957"/>
                  </a:lnTo>
                  <a:lnTo>
                    <a:pt x="2804512" y="2063499"/>
                  </a:lnTo>
                  <a:lnTo>
                    <a:pt x="2831196" y="2023516"/>
                  </a:lnTo>
                  <a:lnTo>
                    <a:pt x="2852356" y="1980580"/>
                  </a:lnTo>
                  <a:lnTo>
                    <a:pt x="2867758" y="1935264"/>
                  </a:lnTo>
                  <a:lnTo>
                    <a:pt x="2877170" y="1888137"/>
                  </a:lnTo>
                  <a:lnTo>
                    <a:pt x="2880360" y="1839772"/>
                  </a:lnTo>
                  <a:lnTo>
                    <a:pt x="2880360" y="367919"/>
                  </a:lnTo>
                  <a:lnTo>
                    <a:pt x="2877170" y="319574"/>
                  </a:lnTo>
                  <a:lnTo>
                    <a:pt x="2867758" y="272462"/>
                  </a:lnTo>
                  <a:lnTo>
                    <a:pt x="2852356" y="227155"/>
                  </a:lnTo>
                  <a:lnTo>
                    <a:pt x="2831196" y="184229"/>
                  </a:lnTo>
                  <a:lnTo>
                    <a:pt x="2804512" y="144260"/>
                  </a:lnTo>
                  <a:lnTo>
                    <a:pt x="2772537" y="107823"/>
                  </a:lnTo>
                  <a:lnTo>
                    <a:pt x="2736099" y="75847"/>
                  </a:lnTo>
                  <a:lnTo>
                    <a:pt x="2696130" y="49163"/>
                  </a:lnTo>
                  <a:lnTo>
                    <a:pt x="2653204" y="28003"/>
                  </a:lnTo>
                  <a:lnTo>
                    <a:pt x="2607897" y="12601"/>
                  </a:lnTo>
                  <a:lnTo>
                    <a:pt x="2560785" y="3189"/>
                  </a:lnTo>
                  <a:lnTo>
                    <a:pt x="2512441" y="0"/>
                  </a:lnTo>
                  <a:close/>
                </a:path>
              </a:pathLst>
            </a:custGeom>
            <a:solidFill>
              <a:srgbClr val="003C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533400" y="3917950"/>
              <a:ext cx="2880360" cy="2207895"/>
            </a:xfrm>
            <a:custGeom>
              <a:avLst/>
              <a:gdLst/>
              <a:ahLst/>
              <a:cxnLst/>
              <a:rect l="l" t="t" r="r" b="b"/>
              <a:pathLst>
                <a:path w="2880360" h="2207895">
                  <a:moveTo>
                    <a:pt x="0" y="367919"/>
                  </a:moveTo>
                  <a:lnTo>
                    <a:pt x="3191" y="319574"/>
                  </a:lnTo>
                  <a:lnTo>
                    <a:pt x="12607" y="272462"/>
                  </a:lnTo>
                  <a:lnTo>
                    <a:pt x="28011" y="227155"/>
                  </a:lnTo>
                  <a:lnTo>
                    <a:pt x="49164" y="184229"/>
                  </a:lnTo>
                  <a:lnTo>
                    <a:pt x="75831" y="144260"/>
                  </a:lnTo>
                  <a:lnTo>
                    <a:pt x="107772" y="107823"/>
                  </a:lnTo>
                  <a:lnTo>
                    <a:pt x="144230" y="75847"/>
                  </a:lnTo>
                  <a:lnTo>
                    <a:pt x="184213" y="49163"/>
                  </a:lnTo>
                  <a:lnTo>
                    <a:pt x="227149" y="28003"/>
                  </a:lnTo>
                  <a:lnTo>
                    <a:pt x="272465" y="12601"/>
                  </a:lnTo>
                  <a:lnTo>
                    <a:pt x="319592" y="3189"/>
                  </a:lnTo>
                  <a:lnTo>
                    <a:pt x="367957" y="0"/>
                  </a:lnTo>
                  <a:lnTo>
                    <a:pt x="2512441" y="0"/>
                  </a:lnTo>
                  <a:lnTo>
                    <a:pt x="2560785" y="3189"/>
                  </a:lnTo>
                  <a:lnTo>
                    <a:pt x="2607897" y="12601"/>
                  </a:lnTo>
                  <a:lnTo>
                    <a:pt x="2653204" y="28003"/>
                  </a:lnTo>
                  <a:lnTo>
                    <a:pt x="2696130" y="49163"/>
                  </a:lnTo>
                  <a:lnTo>
                    <a:pt x="2736099" y="75847"/>
                  </a:lnTo>
                  <a:lnTo>
                    <a:pt x="2772537" y="107823"/>
                  </a:lnTo>
                  <a:lnTo>
                    <a:pt x="2804512" y="144260"/>
                  </a:lnTo>
                  <a:lnTo>
                    <a:pt x="2831196" y="184229"/>
                  </a:lnTo>
                  <a:lnTo>
                    <a:pt x="2852356" y="227155"/>
                  </a:lnTo>
                  <a:lnTo>
                    <a:pt x="2867758" y="272462"/>
                  </a:lnTo>
                  <a:lnTo>
                    <a:pt x="2877170" y="319574"/>
                  </a:lnTo>
                  <a:lnTo>
                    <a:pt x="2880360" y="367919"/>
                  </a:lnTo>
                  <a:lnTo>
                    <a:pt x="2880360" y="418670"/>
                  </a:lnTo>
                  <a:lnTo>
                    <a:pt x="2880360" y="469422"/>
                  </a:lnTo>
                  <a:lnTo>
                    <a:pt x="2880360" y="1839772"/>
                  </a:lnTo>
                  <a:lnTo>
                    <a:pt x="2877170" y="1888137"/>
                  </a:lnTo>
                  <a:lnTo>
                    <a:pt x="2867758" y="1935264"/>
                  </a:lnTo>
                  <a:lnTo>
                    <a:pt x="2852356" y="1980580"/>
                  </a:lnTo>
                  <a:lnTo>
                    <a:pt x="2831196" y="2023516"/>
                  </a:lnTo>
                  <a:lnTo>
                    <a:pt x="2804512" y="2063499"/>
                  </a:lnTo>
                  <a:lnTo>
                    <a:pt x="2772537" y="2099957"/>
                  </a:lnTo>
                  <a:lnTo>
                    <a:pt x="2736099" y="2131903"/>
                  </a:lnTo>
                  <a:lnTo>
                    <a:pt x="2696130" y="2158570"/>
                  </a:lnTo>
                  <a:lnTo>
                    <a:pt x="2653204" y="2179723"/>
                  </a:lnTo>
                  <a:lnTo>
                    <a:pt x="2607897" y="2195124"/>
                  </a:lnTo>
                  <a:lnTo>
                    <a:pt x="2560785" y="2204539"/>
                  </a:lnTo>
                  <a:lnTo>
                    <a:pt x="2512441" y="2207729"/>
                  </a:lnTo>
                  <a:lnTo>
                    <a:pt x="367957" y="2207729"/>
                  </a:lnTo>
                  <a:lnTo>
                    <a:pt x="319592" y="2204539"/>
                  </a:lnTo>
                  <a:lnTo>
                    <a:pt x="272465" y="2195124"/>
                  </a:lnTo>
                  <a:lnTo>
                    <a:pt x="227149" y="2179723"/>
                  </a:lnTo>
                  <a:lnTo>
                    <a:pt x="184213" y="2158570"/>
                  </a:lnTo>
                  <a:lnTo>
                    <a:pt x="144230" y="2131903"/>
                  </a:lnTo>
                  <a:lnTo>
                    <a:pt x="107772" y="2099957"/>
                  </a:lnTo>
                  <a:lnTo>
                    <a:pt x="75831" y="2063499"/>
                  </a:lnTo>
                  <a:lnTo>
                    <a:pt x="49164" y="2023516"/>
                  </a:lnTo>
                  <a:lnTo>
                    <a:pt x="28011" y="1980580"/>
                  </a:lnTo>
                  <a:lnTo>
                    <a:pt x="12607" y="1935264"/>
                  </a:lnTo>
                  <a:lnTo>
                    <a:pt x="3191" y="1888137"/>
                  </a:lnTo>
                  <a:lnTo>
                    <a:pt x="0" y="1839772"/>
                  </a:lnTo>
                  <a:lnTo>
                    <a:pt x="0" y="367919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827633" y="4336795"/>
            <a:ext cx="229171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FFFFFF"/>
                </a:solidFill>
                <a:latin typeface="Arial"/>
                <a:cs typeface="Arial"/>
              </a:rPr>
              <a:t>Quy </a:t>
            </a:r>
            <a:r>
              <a:rPr sz="3000" spc="-5" dirty="0">
                <a:solidFill>
                  <a:srgbClr val="FFFFFF"/>
                </a:solidFill>
                <a:latin typeface="Arial"/>
                <a:cs typeface="Arial"/>
              </a:rPr>
              <a:t>trình</a:t>
            </a:r>
            <a:r>
              <a:rPr sz="3000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dirty="0">
                <a:solidFill>
                  <a:srgbClr val="FFFFFF"/>
                </a:solidFill>
                <a:latin typeface="Arial"/>
                <a:cs typeface="Arial"/>
              </a:rPr>
              <a:t>xây</a:t>
            </a:r>
            <a:endParaRPr sz="30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964793" y="4748225"/>
            <a:ext cx="2018030" cy="894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3420"/>
              </a:lnSpc>
              <a:spcBef>
                <a:spcPts val="100"/>
              </a:spcBef>
            </a:pPr>
            <a:r>
              <a:rPr sz="3000" spc="-5" dirty="0">
                <a:solidFill>
                  <a:srgbClr val="FFFFFF"/>
                </a:solidFill>
                <a:latin typeface="Arial"/>
                <a:cs typeface="Arial"/>
              </a:rPr>
              <a:t>dựng dự</a:t>
            </a:r>
            <a:r>
              <a:rPr sz="3000" spc="-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5" dirty="0">
                <a:solidFill>
                  <a:srgbClr val="FFFFFF"/>
                </a:solidFill>
                <a:latin typeface="Arial"/>
                <a:cs typeface="Arial"/>
              </a:rPr>
              <a:t>án</a:t>
            </a:r>
            <a:endParaRPr sz="3000">
              <a:latin typeface="Arial"/>
              <a:cs typeface="Arial"/>
            </a:endParaRPr>
          </a:p>
          <a:p>
            <a:pPr marL="635" algn="ctr">
              <a:lnSpc>
                <a:spcPts val="3420"/>
              </a:lnSpc>
            </a:pPr>
            <a:r>
              <a:rPr sz="3000" spc="-2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3000" spc="-20" dirty="0">
                <a:solidFill>
                  <a:srgbClr val="FFFFFF"/>
                </a:solidFill>
                <a:latin typeface="Arial"/>
                <a:cs typeface="Arial"/>
              </a:rPr>
              <a:t>ộ</a:t>
            </a:r>
            <a:r>
              <a:rPr sz="3000" spc="-20" dirty="0">
                <a:solidFill>
                  <a:srgbClr val="FFFFFF"/>
                </a:solidFill>
                <a:latin typeface="Trebuchet MS"/>
                <a:cs typeface="Trebuchet MS"/>
              </a:rPr>
              <a:t>ng</a:t>
            </a:r>
            <a:r>
              <a:rPr sz="30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00" dirty="0">
                <a:solidFill>
                  <a:srgbClr val="FFFFFF"/>
                </a:solidFill>
                <a:latin typeface="Arial"/>
                <a:cs typeface="Arial"/>
              </a:rPr>
              <a:t>tác</a:t>
            </a:r>
            <a:endParaRPr sz="3000">
              <a:latin typeface="Arial"/>
              <a:cs typeface="Arial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533400" y="533400"/>
            <a:ext cx="8001000" cy="990600"/>
          </a:xfrm>
          <a:custGeom>
            <a:avLst/>
            <a:gdLst/>
            <a:ahLst/>
            <a:cxnLst/>
            <a:rect l="l" t="t" r="r" b="b"/>
            <a:pathLst>
              <a:path w="8001000" h="990600">
                <a:moveTo>
                  <a:pt x="8001000" y="0"/>
                </a:moveTo>
                <a:lnTo>
                  <a:pt x="0" y="0"/>
                </a:lnTo>
                <a:lnTo>
                  <a:pt x="0" y="990600"/>
                </a:lnTo>
                <a:lnTo>
                  <a:pt x="8001000" y="990600"/>
                </a:lnTo>
                <a:lnTo>
                  <a:pt x="8001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>
            <a:spLocks noGrp="1"/>
          </p:cNvSpPr>
          <p:nvPr>
            <p:ph type="title"/>
          </p:nvPr>
        </p:nvSpPr>
        <p:spPr>
          <a:xfrm>
            <a:off x="533400" y="533400"/>
            <a:ext cx="8001000" cy="990600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24003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890"/>
              </a:spcBef>
            </a:pPr>
            <a:r>
              <a:rPr sz="3200" b="0" dirty="0">
                <a:latin typeface="Arial"/>
                <a:cs typeface="Arial"/>
              </a:rPr>
              <a:t>Các </a:t>
            </a:r>
            <a:r>
              <a:rPr sz="3200" b="0" spc="-5" dirty="0">
                <a:latin typeface="Arial"/>
                <a:cs typeface="Arial"/>
              </a:rPr>
              <a:t>loại quy </a:t>
            </a:r>
            <a:r>
              <a:rPr sz="3200" b="0" dirty="0">
                <a:latin typeface="Arial"/>
                <a:cs typeface="Arial"/>
              </a:rPr>
              <a:t>trình cộng</a:t>
            </a:r>
            <a:r>
              <a:rPr sz="3200" b="0" spc="-75" dirty="0">
                <a:latin typeface="Arial"/>
                <a:cs typeface="Arial"/>
              </a:rPr>
              <a:t> </a:t>
            </a:r>
            <a:r>
              <a:rPr sz="3200" b="0" spc="-5" dirty="0">
                <a:latin typeface="Arial"/>
                <a:cs typeface="Arial"/>
              </a:rPr>
              <a:t>tác</a:t>
            </a:r>
            <a:endParaRPr sz="3200">
              <a:latin typeface="Arial"/>
              <a:cs typeface="Arial"/>
            </a:endParaRPr>
          </a:p>
        </p:txBody>
      </p:sp>
      <p:sp>
        <p:nvSpPr>
          <p:cNvPr id="23" name="object 23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dirty="0"/>
              <a:t>2-</a:t>
            </a:r>
            <a:fld id="{81D60167-4931-47E6-BA6A-407CBD079E47}" type="slidenum">
              <a:rPr dirty="0"/>
              <a:t>10</a:t>
            </a:fld>
            <a:endParaRPr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33400" y="533400"/>
            <a:ext cx="8001000" cy="990600"/>
          </a:xfrm>
          <a:custGeom>
            <a:avLst/>
            <a:gdLst/>
            <a:ahLst/>
            <a:cxnLst/>
            <a:rect l="l" t="t" r="r" b="b"/>
            <a:pathLst>
              <a:path w="8001000" h="990600">
                <a:moveTo>
                  <a:pt x="8001000" y="0"/>
                </a:moveTo>
                <a:lnTo>
                  <a:pt x="0" y="0"/>
                </a:lnTo>
                <a:lnTo>
                  <a:pt x="0" y="990600"/>
                </a:lnTo>
                <a:lnTo>
                  <a:pt x="8001000" y="990600"/>
                </a:lnTo>
                <a:lnTo>
                  <a:pt x="8001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527050" y="528637"/>
          <a:ext cx="8072754" cy="56768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41170"/>
                <a:gridCol w="6259830"/>
                <a:gridCol w="71754"/>
              </a:tblGrid>
              <a:tr h="1015206">
                <a:tc gridSpan="2"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890"/>
                        </a:spcBef>
                      </a:pPr>
                      <a:r>
                        <a:rPr sz="3200" dirty="0">
                          <a:solidFill>
                            <a:srgbClr val="003185"/>
                          </a:solidFill>
                          <a:latin typeface="Arial"/>
                          <a:cs typeface="Arial"/>
                        </a:rPr>
                        <a:t>Quy trình cộng</a:t>
                      </a:r>
                      <a:r>
                        <a:rPr sz="3200" spc="-70" dirty="0">
                          <a:solidFill>
                            <a:srgbClr val="003185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3200" spc="-5" dirty="0">
                          <a:solidFill>
                            <a:srgbClr val="003185"/>
                          </a:solidFill>
                          <a:latin typeface="Arial"/>
                          <a:cs typeface="Arial"/>
                        </a:rPr>
                        <a:t>tác</a:t>
                      </a:r>
                      <a:endParaRPr sz="3200">
                        <a:latin typeface="Arial"/>
                        <a:cs typeface="Arial"/>
                      </a:endParaRPr>
                    </a:p>
                  </a:txBody>
                  <a:tcPr marL="0" marR="0" marT="240030" marB="0">
                    <a:lnL w="9525">
                      <a:solidFill>
                        <a:srgbClr val="000308"/>
                      </a:solidFill>
                      <a:prstDash val="solid"/>
                    </a:lnL>
                    <a:lnR w="9525">
                      <a:solidFill>
                        <a:srgbClr val="000308"/>
                      </a:solidFill>
                      <a:prstDash val="solid"/>
                    </a:lnR>
                    <a:lnT w="9525">
                      <a:solidFill>
                        <a:srgbClr val="000308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308"/>
                      </a:solidFill>
                      <a:prstDash val="solid"/>
                    </a:lnL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</a:tr>
              <a:tr h="393858">
                <a:tc>
                  <a:txBody>
                    <a:bodyPr/>
                    <a:lstStyle/>
                    <a:p>
                      <a:pPr marL="407034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sz="16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Giai</a:t>
                      </a:r>
                      <a:r>
                        <a:rPr sz="1600" b="1" spc="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đoạn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641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3CAB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sz="1600" b="1" spc="-1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Quyết </a:t>
                      </a:r>
                      <a:r>
                        <a:rPr sz="16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định </a:t>
                      </a:r>
                      <a:r>
                        <a:rPr sz="1600" b="1" spc="-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và </a:t>
                      </a:r>
                      <a:r>
                        <a:rPr sz="16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quy</a:t>
                      </a:r>
                      <a:r>
                        <a:rPr sz="1600" b="1" spc="14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trình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641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3CA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310894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00" b="1" i="1" spc="-1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Khởi</a:t>
                      </a:r>
                      <a:r>
                        <a:rPr sz="1600" b="1" i="1" spc="1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b="1" i="1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tạo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EE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91440" marR="305625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00" spc="-1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Quyền </a:t>
                      </a:r>
                      <a:r>
                        <a:rPr sz="1600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của </a:t>
                      </a:r>
                      <a:r>
                        <a:rPr sz="1600" spc="-1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nhóm </a:t>
                      </a:r>
                      <a:r>
                        <a:rPr sz="1600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nghiên cứu là </a:t>
                      </a:r>
                      <a:r>
                        <a:rPr sz="16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gì?  </a:t>
                      </a:r>
                      <a:r>
                        <a:rPr sz="1600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Mục đích của </a:t>
                      </a:r>
                      <a:r>
                        <a:rPr sz="1600" spc="-1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nhóm </a:t>
                      </a:r>
                      <a:r>
                        <a:rPr sz="1600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là</a:t>
                      </a:r>
                      <a:r>
                        <a:rPr sz="1600" spc="2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1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gì?</a:t>
                      </a:r>
                      <a:endParaRPr sz="1600">
                        <a:latin typeface="Arial"/>
                        <a:cs typeface="Arial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sz="1600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Ai là thành viên của đội?</a:t>
                      </a:r>
                      <a:endParaRPr sz="1600">
                        <a:latin typeface="Arial"/>
                        <a:cs typeface="Arial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sz="1600" spc="-1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Những </a:t>
                      </a:r>
                      <a:r>
                        <a:rPr sz="1600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gì </a:t>
                      </a:r>
                      <a:r>
                        <a:rPr sz="1600" spc="-1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được </a:t>
                      </a:r>
                      <a:r>
                        <a:rPr sz="1600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mong </a:t>
                      </a:r>
                      <a:r>
                        <a:rPr sz="1600" spc="-1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đợi </a:t>
                      </a:r>
                      <a:r>
                        <a:rPr sz="1600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từ thành viên trong</a:t>
                      </a:r>
                      <a:r>
                        <a:rPr sz="1600" spc="114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1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nhóm?</a:t>
                      </a:r>
                      <a:endParaRPr sz="1600">
                        <a:latin typeface="Arial"/>
                        <a:cs typeface="Arial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sz="1600" spc="-4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Vai </a:t>
                      </a:r>
                      <a:r>
                        <a:rPr sz="1600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trò và </a:t>
                      </a:r>
                      <a:r>
                        <a:rPr sz="1600" spc="-1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quyền </a:t>
                      </a:r>
                      <a:r>
                        <a:rPr sz="1600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thành viên trong nhóm là</a:t>
                      </a:r>
                      <a:r>
                        <a:rPr sz="1600" spc="10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1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gì?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EE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066927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00" b="1" i="1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Lên kế</a:t>
                      </a:r>
                      <a:r>
                        <a:rPr sz="1600" b="1" i="1" spc="-1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b="1" i="1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hoạch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8F0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00" spc="-1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Những </a:t>
                      </a:r>
                      <a:r>
                        <a:rPr sz="1600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công việc cần </a:t>
                      </a:r>
                      <a:r>
                        <a:rPr sz="1600" spc="-1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phải được </a:t>
                      </a:r>
                      <a:r>
                        <a:rPr sz="1600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thực</a:t>
                      </a:r>
                      <a:r>
                        <a:rPr sz="1600" spc="7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1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hiện?</a:t>
                      </a:r>
                      <a:endParaRPr sz="1600">
                        <a:latin typeface="Arial"/>
                        <a:cs typeface="Arial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sz="1600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Làm thế nào để các nhiệm </a:t>
                      </a:r>
                      <a:r>
                        <a:rPr sz="16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vụ </a:t>
                      </a:r>
                      <a:r>
                        <a:rPr sz="1600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liên quan đến</a:t>
                      </a:r>
                      <a:r>
                        <a:rPr sz="16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nhau?</a:t>
                      </a:r>
                      <a:endParaRPr sz="1600">
                        <a:latin typeface="Arial"/>
                        <a:cs typeface="Arial"/>
                      </a:endParaRPr>
                    </a:p>
                    <a:p>
                      <a:pPr marL="91440" marR="2667000">
                        <a:lnSpc>
                          <a:spcPct val="100000"/>
                        </a:lnSpc>
                      </a:pPr>
                      <a:r>
                        <a:rPr sz="1600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Ai chịu trách </a:t>
                      </a:r>
                      <a:r>
                        <a:rPr sz="1600" spc="-1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nhiệm </a:t>
                      </a:r>
                      <a:r>
                        <a:rPr sz="1600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cho mỗi công việc?  Khi nào </a:t>
                      </a:r>
                      <a:r>
                        <a:rPr sz="1600" spc="-1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nhiệm </a:t>
                      </a:r>
                      <a:r>
                        <a:rPr sz="16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vụ </a:t>
                      </a:r>
                      <a:r>
                        <a:rPr sz="1600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sẽ </a:t>
                      </a:r>
                      <a:r>
                        <a:rPr sz="1600" spc="-1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được hoàn</a:t>
                      </a:r>
                      <a:r>
                        <a:rPr sz="1600" spc="1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thành?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8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823087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00" b="1" i="1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Thực</a:t>
                      </a:r>
                      <a:r>
                        <a:rPr sz="1600" b="1" i="1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b="1" i="1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hiện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EE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91440" marR="3475354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00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Thực hiện các </a:t>
                      </a:r>
                      <a:r>
                        <a:rPr sz="1600" spc="-1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nhiệm </a:t>
                      </a:r>
                      <a:r>
                        <a:rPr sz="16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vụ </a:t>
                      </a:r>
                      <a:r>
                        <a:rPr sz="1600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dự </a:t>
                      </a:r>
                      <a:r>
                        <a:rPr sz="1600" spc="-1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án  </a:t>
                      </a:r>
                      <a:r>
                        <a:rPr sz="1600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Báo cáo trạng thái công việc  </a:t>
                      </a:r>
                      <a:r>
                        <a:rPr sz="1600" spc="-1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Quản </a:t>
                      </a:r>
                      <a:r>
                        <a:rPr sz="1600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lý </a:t>
                      </a:r>
                      <a:r>
                        <a:rPr sz="1600" spc="-1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ngoại</a:t>
                      </a:r>
                      <a:r>
                        <a:rPr sz="1600" spc="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lệ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EE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066927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00" b="1" i="1" spc="-1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Đóng</a:t>
                      </a:r>
                      <a:r>
                        <a:rPr sz="1600" b="1" i="1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b="1" i="1" spc="-1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gói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8F0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91440" marR="388239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00" spc="-1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Chúng </a:t>
                      </a:r>
                      <a:r>
                        <a:rPr sz="1600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ta </a:t>
                      </a:r>
                      <a:r>
                        <a:rPr sz="1600" spc="-1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đang </a:t>
                      </a:r>
                      <a:r>
                        <a:rPr sz="1600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thực </a:t>
                      </a:r>
                      <a:r>
                        <a:rPr sz="1600" spc="-1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hiện?  Tài </a:t>
                      </a:r>
                      <a:r>
                        <a:rPr sz="1600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liệu kết quả của</a:t>
                      </a:r>
                      <a:r>
                        <a:rPr sz="1600" spc="-2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nhóm</a:t>
                      </a:r>
                      <a:endParaRPr sz="1600">
                        <a:latin typeface="Arial"/>
                        <a:cs typeface="Arial"/>
                      </a:endParaRPr>
                    </a:p>
                    <a:p>
                      <a:pPr marL="91440" marR="1341120">
                        <a:lnSpc>
                          <a:spcPct val="100000"/>
                        </a:lnSpc>
                      </a:pPr>
                      <a:r>
                        <a:rPr sz="1600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Tài liệu </a:t>
                      </a:r>
                      <a:r>
                        <a:rPr sz="1600" spc="-1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bài học nhóm </a:t>
                      </a:r>
                      <a:r>
                        <a:rPr sz="1600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cho các </a:t>
                      </a:r>
                      <a:r>
                        <a:rPr sz="1600" spc="-1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đội </a:t>
                      </a:r>
                      <a:r>
                        <a:rPr sz="1600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khác trong tương lai  Kết thúc dự</a:t>
                      </a:r>
                      <a:r>
                        <a:rPr sz="1600" spc="2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1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án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8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</a:tbl>
          </a:graphicData>
        </a:graphic>
      </p:graphicFrame>
      <p:sp>
        <p:nvSpPr>
          <p:cNvPr id="4" name="object 4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dirty="0"/>
              <a:t>2-</a:t>
            </a:r>
            <a:fld id="{81D60167-4931-47E6-BA6A-407CBD079E47}" type="slidenum">
              <a:rPr dirty="0"/>
              <a:t>11</a:t>
            </a:fld>
            <a:endParaRPr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27050" y="177927"/>
            <a:ext cx="8001000" cy="990600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12065" rIns="0" bIns="0" rtlCol="0">
            <a:spAutoFit/>
          </a:bodyPr>
          <a:lstStyle/>
          <a:p>
            <a:pPr marL="91440" marR="593090">
              <a:lnSpc>
                <a:spcPts val="3840"/>
              </a:lnSpc>
              <a:spcBef>
                <a:spcPts val="95"/>
              </a:spcBef>
            </a:pPr>
            <a:r>
              <a:rPr sz="3200" b="0" dirty="0">
                <a:latin typeface="Arial"/>
                <a:cs typeface="Arial"/>
              </a:rPr>
              <a:t>Các đặc </a:t>
            </a:r>
            <a:r>
              <a:rPr sz="3200" b="0" spc="-5" dirty="0">
                <a:latin typeface="Arial"/>
                <a:cs typeface="Arial"/>
              </a:rPr>
              <a:t>điểm quan trọng </a:t>
            </a:r>
            <a:r>
              <a:rPr sz="3200" b="0" dirty="0">
                <a:latin typeface="Arial"/>
                <a:cs typeface="Arial"/>
              </a:rPr>
              <a:t>và không</a:t>
            </a:r>
            <a:r>
              <a:rPr sz="3200" b="0" spc="-125" dirty="0">
                <a:latin typeface="Arial"/>
                <a:cs typeface="Arial"/>
              </a:rPr>
              <a:t> </a:t>
            </a:r>
            <a:r>
              <a:rPr sz="3200" b="0" spc="-5" dirty="0">
                <a:latin typeface="Arial"/>
                <a:cs typeface="Arial"/>
              </a:rPr>
              <a:t>quan  </a:t>
            </a:r>
            <a:r>
              <a:rPr sz="3200" b="0" dirty="0">
                <a:latin typeface="Arial"/>
                <a:cs typeface="Arial"/>
              </a:rPr>
              <a:t>trọng của cộng </a:t>
            </a:r>
            <a:r>
              <a:rPr sz="3200" b="0" spc="-5" dirty="0">
                <a:latin typeface="Arial"/>
                <a:cs typeface="Arial"/>
              </a:rPr>
              <a:t>tác</a:t>
            </a:r>
            <a:r>
              <a:rPr sz="3200" b="0" spc="-90" dirty="0">
                <a:latin typeface="Arial"/>
                <a:cs typeface="Arial"/>
              </a:rPr>
              <a:t> </a:t>
            </a:r>
            <a:r>
              <a:rPr sz="3200" b="0" dirty="0">
                <a:latin typeface="Arial"/>
                <a:cs typeface="Arial"/>
              </a:rPr>
              <a:t>viên</a:t>
            </a:r>
            <a:endParaRPr sz="3200" dirty="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sz="half" idx="1"/>
          </p:nvPr>
        </p:nvSpPr>
        <p:spPr>
          <a:xfrm>
            <a:off x="527050" y="1679249"/>
            <a:ext cx="3886200" cy="485966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AutoNum type="arabicPeriod"/>
              <a:tabLst>
                <a:tab pos="355600" algn="l"/>
                <a:tab pos="356235" algn="l"/>
              </a:tabLst>
            </a:pPr>
            <a:r>
              <a:rPr u="none" spc="-5" dirty="0" err="1" smtClean="0"/>
              <a:t>Nhiệt</a:t>
            </a:r>
            <a:r>
              <a:rPr u="none" spc="-5" dirty="0" smtClean="0"/>
              <a:t> </a:t>
            </a:r>
            <a:r>
              <a:rPr u="none" spc="-5" dirty="0"/>
              <a:t>tình về chủ đề của sự hợp</a:t>
            </a:r>
            <a:r>
              <a:rPr u="none" spc="30" dirty="0"/>
              <a:t> </a:t>
            </a:r>
            <a:r>
              <a:rPr u="none" spc="-5" dirty="0"/>
              <a:t>tác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AutoNum type="arabicPeriod"/>
              <a:tabLst>
                <a:tab pos="355600" algn="l"/>
                <a:tab pos="356235" algn="l"/>
              </a:tabLst>
            </a:pPr>
            <a:r>
              <a:rPr u="none" spc="-10" dirty="0"/>
              <a:t>Cởi </a:t>
            </a:r>
            <a:r>
              <a:rPr u="none" spc="-5" dirty="0"/>
              <a:t>mở </a:t>
            </a:r>
            <a:r>
              <a:rPr u="none" dirty="0"/>
              <a:t>và </a:t>
            </a:r>
            <a:r>
              <a:rPr u="none" spc="-5" dirty="0"/>
              <a:t>ham hiểu</a:t>
            </a:r>
            <a:r>
              <a:rPr u="none" spc="30" dirty="0"/>
              <a:t> </a:t>
            </a:r>
            <a:r>
              <a:rPr u="none" spc="-10" dirty="0"/>
              <a:t>biết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AutoNum type="arabicPeriod"/>
              <a:tabLst>
                <a:tab pos="355600" algn="l"/>
                <a:tab pos="356235" algn="l"/>
              </a:tabLst>
            </a:pPr>
            <a:r>
              <a:rPr u="none" spc="-10" dirty="0"/>
              <a:t>Nói </a:t>
            </a:r>
            <a:r>
              <a:rPr u="none" spc="-5" dirty="0"/>
              <a:t>lên suy nghĩ của</a:t>
            </a:r>
            <a:r>
              <a:rPr u="none" spc="25" dirty="0"/>
              <a:t> </a:t>
            </a:r>
            <a:r>
              <a:rPr u="none" spc="-5" dirty="0"/>
              <a:t>mình</a:t>
            </a:r>
          </a:p>
          <a:p>
            <a:pPr marL="0" marR="5080" indent="0">
              <a:lnSpc>
                <a:spcPct val="150000"/>
              </a:lnSpc>
              <a:spcBef>
                <a:spcPts val="0"/>
              </a:spcBef>
              <a:buAutoNum type="arabicPeriod"/>
              <a:tabLst>
                <a:tab pos="355600" algn="l"/>
                <a:tab pos="356235" algn="l"/>
              </a:tabLst>
            </a:pPr>
            <a:r>
              <a:rPr u="none" spc="-5" dirty="0"/>
              <a:t>Quay lại với mình </a:t>
            </a:r>
            <a:r>
              <a:rPr u="none" dirty="0"/>
              <a:t>và </a:t>
            </a:r>
            <a:r>
              <a:rPr u="none" spc="-5" dirty="0"/>
              <a:t>những </a:t>
            </a:r>
            <a:r>
              <a:rPr u="none" spc="-10" dirty="0"/>
              <a:t>người </a:t>
            </a:r>
            <a:r>
              <a:rPr u="none" spc="-5" dirty="0"/>
              <a:t>khác  một cách </a:t>
            </a:r>
            <a:r>
              <a:rPr u="none" dirty="0"/>
              <a:t>kịp </a:t>
            </a:r>
            <a:r>
              <a:rPr u="none" spc="-5" dirty="0"/>
              <a:t>thời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AutoNum type="arabicPeriod"/>
              <a:tabLst>
                <a:tab pos="355600" algn="l"/>
                <a:tab pos="356235" algn="l"/>
              </a:tabLst>
            </a:pPr>
            <a:r>
              <a:rPr u="none" spc="-5" dirty="0"/>
              <a:t>Sẵn sàng để tham gia vào các </a:t>
            </a:r>
            <a:r>
              <a:rPr u="none" spc="-5" dirty="0" err="1"/>
              <a:t>cuộc</a:t>
            </a:r>
            <a:r>
              <a:rPr u="none" spc="10" dirty="0"/>
              <a:t> </a:t>
            </a:r>
            <a:r>
              <a:rPr u="none" spc="-5" dirty="0" err="1" smtClean="0"/>
              <a:t>trò</a:t>
            </a:r>
            <a:r>
              <a:rPr lang="en-US" u="none" spc="-5" dirty="0" smtClean="0"/>
              <a:t> </a:t>
            </a:r>
            <a:r>
              <a:rPr u="none" spc="-10" dirty="0" err="1" smtClean="0"/>
              <a:t>chuyện</a:t>
            </a:r>
            <a:r>
              <a:rPr u="none" spc="-10" dirty="0" smtClean="0"/>
              <a:t> </a:t>
            </a:r>
            <a:r>
              <a:rPr u="none" spc="-5" dirty="0"/>
              <a:t>khó</a:t>
            </a:r>
            <a:r>
              <a:rPr u="none" spc="20" dirty="0"/>
              <a:t> </a:t>
            </a:r>
            <a:r>
              <a:rPr u="none" spc="-5" dirty="0"/>
              <a:t>khăn.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AutoNum type="arabicPeriod" startAt="6"/>
              <a:tabLst>
                <a:tab pos="355600" algn="l"/>
                <a:tab pos="356235" algn="l"/>
              </a:tabLst>
            </a:pPr>
            <a:r>
              <a:rPr u="none" spc="-5" dirty="0"/>
              <a:t>Là một </a:t>
            </a:r>
            <a:r>
              <a:rPr u="none" spc="-10" dirty="0"/>
              <a:t>người </a:t>
            </a:r>
            <a:r>
              <a:rPr u="none" spc="-5" dirty="0"/>
              <a:t>biết lắng </a:t>
            </a:r>
            <a:r>
              <a:rPr u="none" spc="-10" dirty="0"/>
              <a:t>nghe </a:t>
            </a:r>
            <a:r>
              <a:rPr u="none" spc="-5" dirty="0" err="1"/>
              <a:t>sâu</a:t>
            </a:r>
            <a:r>
              <a:rPr u="none" spc="25" dirty="0"/>
              <a:t> </a:t>
            </a:r>
            <a:r>
              <a:rPr u="none" spc="-10" dirty="0" err="1" smtClean="0"/>
              <a:t>sắc</a:t>
            </a:r>
            <a:endParaRPr u="none" spc="-10" dirty="0"/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dirty="0"/>
              <a:t>2-</a:t>
            </a:r>
            <a:fld id="{81D60167-4931-47E6-BA6A-407CBD079E47}" type="slidenum">
              <a:rPr dirty="0"/>
              <a:t>12</a:t>
            </a:fld>
            <a:endParaRPr dirty="0"/>
          </a:p>
        </p:txBody>
      </p:sp>
      <p:grpSp>
        <p:nvGrpSpPr>
          <p:cNvPr id="3" name="object 3"/>
          <p:cNvGrpSpPr/>
          <p:nvPr/>
        </p:nvGrpSpPr>
        <p:grpSpPr>
          <a:xfrm>
            <a:off x="527050" y="1646301"/>
            <a:ext cx="4156075" cy="4743450"/>
            <a:chOff x="527050" y="1646301"/>
            <a:chExt cx="4156075" cy="4743450"/>
          </a:xfrm>
        </p:grpSpPr>
        <p:sp>
          <p:nvSpPr>
            <p:cNvPr id="4" name="object 4"/>
            <p:cNvSpPr/>
            <p:nvPr/>
          </p:nvSpPr>
          <p:spPr>
            <a:xfrm>
              <a:off x="527050" y="1646301"/>
              <a:ext cx="4156075" cy="4743450"/>
            </a:xfrm>
            <a:custGeom>
              <a:avLst/>
              <a:gdLst/>
              <a:ahLst/>
              <a:cxnLst/>
              <a:rect l="l" t="t" r="r" b="b"/>
              <a:pathLst>
                <a:path w="4156075" h="4743450">
                  <a:moveTo>
                    <a:pt x="6350" y="0"/>
                  </a:moveTo>
                  <a:lnTo>
                    <a:pt x="6350" y="4743386"/>
                  </a:lnTo>
                </a:path>
                <a:path w="4156075" h="4743450">
                  <a:moveTo>
                    <a:pt x="4149725" y="0"/>
                  </a:moveTo>
                  <a:lnTo>
                    <a:pt x="4149725" y="4743386"/>
                  </a:lnTo>
                </a:path>
                <a:path w="4156075" h="4743450">
                  <a:moveTo>
                    <a:pt x="0" y="6350"/>
                  </a:moveTo>
                  <a:lnTo>
                    <a:pt x="4156075" y="6350"/>
                  </a:lnTo>
                </a:path>
              </a:pathLst>
            </a:custGeom>
            <a:ln w="12700">
              <a:solidFill>
                <a:srgbClr val="FFFBB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27050" y="6376987"/>
              <a:ext cx="4156075" cy="0"/>
            </a:xfrm>
            <a:custGeom>
              <a:avLst/>
              <a:gdLst/>
              <a:ahLst/>
              <a:cxnLst/>
              <a:rect l="l" t="t" r="r" b="b"/>
              <a:pathLst>
                <a:path w="4156075">
                  <a:moveTo>
                    <a:pt x="0" y="0"/>
                  </a:moveTo>
                  <a:lnTo>
                    <a:pt x="4156075" y="0"/>
                  </a:lnTo>
                </a:path>
              </a:pathLst>
            </a:custGeom>
            <a:ln w="25400">
              <a:solidFill>
                <a:srgbClr val="FFFBB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4884801" y="1646301"/>
            <a:ext cx="4084954" cy="4234180"/>
            <a:chOff x="4884801" y="1646301"/>
            <a:chExt cx="4084954" cy="4234180"/>
          </a:xfrm>
        </p:grpSpPr>
        <p:sp>
          <p:nvSpPr>
            <p:cNvPr id="8" name="object 8"/>
            <p:cNvSpPr/>
            <p:nvPr/>
          </p:nvSpPr>
          <p:spPr>
            <a:xfrm>
              <a:off x="4884801" y="1646301"/>
              <a:ext cx="4084954" cy="4234180"/>
            </a:xfrm>
            <a:custGeom>
              <a:avLst/>
              <a:gdLst/>
              <a:ahLst/>
              <a:cxnLst/>
              <a:rect l="l" t="t" r="r" b="b"/>
              <a:pathLst>
                <a:path w="4084954" h="4234180">
                  <a:moveTo>
                    <a:pt x="6350" y="0"/>
                  </a:moveTo>
                  <a:lnTo>
                    <a:pt x="6350" y="4233799"/>
                  </a:lnTo>
                </a:path>
                <a:path w="4084954" h="4234180">
                  <a:moveTo>
                    <a:pt x="4078224" y="0"/>
                  </a:moveTo>
                  <a:lnTo>
                    <a:pt x="4078224" y="4233799"/>
                  </a:lnTo>
                </a:path>
                <a:path w="4084954" h="4234180">
                  <a:moveTo>
                    <a:pt x="0" y="6350"/>
                  </a:moveTo>
                  <a:lnTo>
                    <a:pt x="4084574" y="6350"/>
                  </a:lnTo>
                </a:path>
              </a:pathLst>
            </a:custGeom>
            <a:ln w="12700">
              <a:solidFill>
                <a:srgbClr val="FFFBB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884801" y="5867400"/>
              <a:ext cx="4084954" cy="0"/>
            </a:xfrm>
            <a:custGeom>
              <a:avLst/>
              <a:gdLst/>
              <a:ahLst/>
              <a:cxnLst/>
              <a:rect l="l" t="t" r="r" b="b"/>
              <a:pathLst>
                <a:path w="4084954">
                  <a:moveTo>
                    <a:pt x="0" y="0"/>
                  </a:moveTo>
                  <a:lnTo>
                    <a:pt x="4084574" y="0"/>
                  </a:lnTo>
                </a:path>
              </a:pathLst>
            </a:custGeom>
            <a:ln w="25400">
              <a:solidFill>
                <a:srgbClr val="FFFBB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Rectangle 11"/>
          <p:cNvSpPr/>
          <p:nvPr/>
        </p:nvSpPr>
        <p:spPr>
          <a:xfrm>
            <a:off x="4572000" y="1858228"/>
            <a:ext cx="4572000" cy="4196020"/>
          </a:xfrm>
          <a:prstGeom prst="rect">
            <a:avLst/>
          </a:prstGeom>
        </p:spPr>
        <p:txBody>
          <a:bodyPr>
            <a:spAutoFit/>
          </a:bodyPr>
          <a:lstStyle/>
          <a:p>
            <a:pPr marL="12065" marR="45720">
              <a:lnSpc>
                <a:spcPct val="150000"/>
              </a:lnSpc>
              <a:tabLst>
                <a:tab pos="355600" algn="l"/>
                <a:tab pos="356235" algn="l"/>
              </a:tabLst>
            </a:pPr>
            <a:r>
              <a:rPr lang="en-US" spc="-5" dirty="0" smtClean="0"/>
              <a:t>7. </a:t>
            </a:r>
            <a:r>
              <a:rPr lang="vi-VN" spc="-5" dirty="0" smtClean="0"/>
              <a:t>Khéo </a:t>
            </a:r>
            <a:r>
              <a:rPr lang="vi-VN" spc="-5" dirty="0"/>
              <a:t>léo trong việc gửi / </a:t>
            </a:r>
            <a:r>
              <a:rPr lang="vi-VN" spc="-10" dirty="0"/>
              <a:t>nhận </a:t>
            </a:r>
            <a:r>
              <a:rPr lang="vi-VN" spc="-5" dirty="0"/>
              <a:t>thông </a:t>
            </a:r>
            <a:r>
              <a:rPr lang="vi-VN" dirty="0"/>
              <a:t>tin  </a:t>
            </a:r>
            <a:r>
              <a:rPr lang="vi-VN" spc="-5" dirty="0"/>
              <a:t>phản hồi tiêu</a:t>
            </a:r>
            <a:r>
              <a:rPr lang="vi-VN" spc="-10" dirty="0"/>
              <a:t> cực</a:t>
            </a:r>
          </a:p>
          <a:p>
            <a:pPr marL="12065" marR="58419">
              <a:lnSpc>
                <a:spcPct val="150000"/>
              </a:lnSpc>
              <a:tabLst>
                <a:tab pos="355600" algn="l"/>
                <a:tab pos="356235" algn="l"/>
              </a:tabLst>
            </a:pPr>
            <a:r>
              <a:rPr lang="en-US" spc="-5" dirty="0" smtClean="0"/>
              <a:t>8. </a:t>
            </a:r>
            <a:r>
              <a:rPr lang="vi-VN" spc="-5" dirty="0" smtClean="0"/>
              <a:t>Sẵn </a:t>
            </a:r>
            <a:r>
              <a:rPr lang="vi-VN" spc="-5" dirty="0"/>
              <a:t>sàng đưa ra </a:t>
            </a:r>
            <a:r>
              <a:rPr lang="vi-VN" spc="-10" dirty="0"/>
              <a:t>những </a:t>
            </a:r>
            <a:r>
              <a:rPr lang="vi-VN" spc="-5" dirty="0"/>
              <a:t>ý tưởng </a:t>
            </a:r>
            <a:r>
              <a:rPr lang="vi-VN" spc="-10" dirty="0"/>
              <a:t>không  </a:t>
            </a:r>
            <a:r>
              <a:rPr lang="vi-VN" spc="-5" dirty="0"/>
              <a:t>phổ</a:t>
            </a:r>
            <a:r>
              <a:rPr lang="vi-VN" spc="-10" dirty="0"/>
              <a:t> </a:t>
            </a:r>
            <a:r>
              <a:rPr lang="vi-VN" spc="-5" dirty="0"/>
              <a:t>dụng</a:t>
            </a:r>
          </a:p>
          <a:p>
            <a:pPr marL="12065">
              <a:lnSpc>
                <a:spcPct val="150000"/>
              </a:lnSpc>
              <a:tabLst>
                <a:tab pos="355600" algn="l"/>
                <a:tab pos="356235" algn="l"/>
              </a:tabLst>
            </a:pPr>
            <a:r>
              <a:rPr lang="en-US" spc="-5" dirty="0" smtClean="0"/>
              <a:t>9. </a:t>
            </a:r>
            <a:r>
              <a:rPr lang="vi-VN" spc="-5" dirty="0" smtClean="0"/>
              <a:t>Tự </a:t>
            </a:r>
            <a:r>
              <a:rPr lang="vi-VN" spc="-10" dirty="0"/>
              <a:t>quản </a:t>
            </a:r>
            <a:r>
              <a:rPr lang="vi-VN" spc="-5" dirty="0"/>
              <a:t>lý và </a:t>
            </a:r>
            <a:r>
              <a:rPr lang="vi-VN" spc="-15" dirty="0"/>
              <a:t>yêu </a:t>
            </a:r>
            <a:r>
              <a:rPr lang="vi-VN" spc="-5" dirty="0"/>
              <a:t>cầu "bảo trì</a:t>
            </a:r>
            <a:r>
              <a:rPr lang="vi-VN" spc="80" dirty="0"/>
              <a:t> </a:t>
            </a:r>
            <a:r>
              <a:rPr lang="vi-VN" spc="-5" dirty="0" smtClean="0"/>
              <a:t>thấp“</a:t>
            </a:r>
            <a:endParaRPr lang="en-US" spc="-5" dirty="0" smtClean="0"/>
          </a:p>
          <a:p>
            <a:pPr marL="12065">
              <a:lnSpc>
                <a:spcPct val="150000"/>
              </a:lnSpc>
              <a:tabLst>
                <a:tab pos="355600" algn="l"/>
                <a:tab pos="356235" algn="l"/>
              </a:tabLst>
            </a:pPr>
            <a:r>
              <a:rPr lang="en-US" spc="-5" dirty="0" smtClean="0"/>
              <a:t>10. </a:t>
            </a:r>
            <a:r>
              <a:rPr lang="vi-VN" spc="-5" dirty="0" smtClean="0"/>
              <a:t>Biết </a:t>
            </a:r>
            <a:r>
              <a:rPr lang="vi-VN" spc="-5" dirty="0"/>
              <a:t>các cam</a:t>
            </a:r>
            <a:r>
              <a:rPr lang="vi-VN" spc="25" dirty="0"/>
              <a:t> </a:t>
            </a:r>
            <a:r>
              <a:rPr lang="vi-VN" spc="-10" dirty="0"/>
              <a:t>kết</a:t>
            </a:r>
          </a:p>
          <a:p>
            <a:pPr marL="12065" marR="36195">
              <a:lnSpc>
                <a:spcPct val="150000"/>
              </a:lnSpc>
              <a:tabLst>
                <a:tab pos="356235" algn="l"/>
              </a:tabLst>
            </a:pPr>
            <a:r>
              <a:rPr lang="en-US" spc="-5" dirty="0" smtClean="0"/>
              <a:t>11. </a:t>
            </a:r>
            <a:r>
              <a:rPr lang="vi-VN" spc="-5" dirty="0" smtClean="0"/>
              <a:t>Sẵn </a:t>
            </a:r>
            <a:r>
              <a:rPr lang="vi-VN" spc="-5" dirty="0"/>
              <a:t>sàng thâm </a:t>
            </a:r>
            <a:r>
              <a:rPr lang="vi-VN" spc="-10" dirty="0"/>
              <a:t>nhập </a:t>
            </a:r>
            <a:r>
              <a:rPr lang="vi-VN" spc="-5" dirty="0"/>
              <a:t>vào chủ đề với </a:t>
            </a:r>
            <a:r>
              <a:rPr lang="vi-VN" dirty="0"/>
              <a:t>sự  </a:t>
            </a:r>
            <a:r>
              <a:rPr lang="vi-VN" spc="-5" dirty="0"/>
              <a:t>nhiệt </a:t>
            </a:r>
            <a:r>
              <a:rPr lang="vi-VN" spc="-10" dirty="0"/>
              <a:t>huyết</a:t>
            </a:r>
            <a:r>
              <a:rPr lang="vi-VN" spc="35" dirty="0"/>
              <a:t> </a:t>
            </a:r>
            <a:r>
              <a:rPr lang="vi-VN" spc="-5" dirty="0"/>
              <a:t>cao</a:t>
            </a:r>
          </a:p>
          <a:p>
            <a:pPr marL="12065">
              <a:lnSpc>
                <a:spcPct val="150000"/>
              </a:lnSpc>
              <a:spcBef>
                <a:spcPts val="5"/>
              </a:spcBef>
              <a:tabLst>
                <a:tab pos="356235" algn="l"/>
              </a:tabLst>
            </a:pPr>
            <a:r>
              <a:rPr lang="en-US" spc="-5" dirty="0" smtClean="0"/>
              <a:t>12. </a:t>
            </a:r>
            <a:r>
              <a:rPr lang="vi-VN" spc="-5" dirty="0" smtClean="0"/>
              <a:t>Suy </a:t>
            </a:r>
            <a:r>
              <a:rPr lang="vi-VN" spc="-5" dirty="0"/>
              <a:t>nghĩ khác hơn tôi làm/mang</a:t>
            </a:r>
            <a:r>
              <a:rPr lang="vi-VN" spc="20" dirty="0"/>
              <a:t> </a:t>
            </a:r>
            <a:r>
              <a:rPr lang="vi-VN" spc="-5" dirty="0"/>
              <a:t>các</a:t>
            </a:r>
          </a:p>
          <a:p>
            <a:pPr marL="355600">
              <a:lnSpc>
                <a:spcPct val="150000"/>
              </a:lnSpc>
            </a:pPr>
            <a:r>
              <a:rPr lang="vi-VN" spc="-10" dirty="0"/>
              <a:t>quan </a:t>
            </a:r>
            <a:r>
              <a:rPr lang="vi-VN" spc="-5" dirty="0"/>
              <a:t>điểm khác</a:t>
            </a:r>
            <a:endParaRPr lang="vi-VN" spc="-5" dirty="0"/>
          </a:p>
        </p:txBody>
      </p:sp>
      <p:sp>
        <p:nvSpPr>
          <p:cNvPr id="13" name="Rectangle 12"/>
          <p:cNvSpPr/>
          <p:nvPr/>
        </p:nvSpPr>
        <p:spPr>
          <a:xfrm>
            <a:off x="1968012" y="1273060"/>
            <a:ext cx="511249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698500">
              <a:lnSpc>
                <a:spcPct val="100000"/>
              </a:lnSpc>
              <a:spcBef>
                <a:spcPts val="95"/>
              </a:spcBef>
            </a:pPr>
            <a:r>
              <a:rPr lang="en-US" sz="2800" spc="-5" dirty="0"/>
              <a:t>12 </a:t>
            </a:r>
            <a:r>
              <a:rPr lang="en-US" sz="2800" spc="-5" dirty="0" err="1"/>
              <a:t>đặc</a:t>
            </a:r>
            <a:r>
              <a:rPr lang="en-US" sz="2800" spc="-5" dirty="0"/>
              <a:t> </a:t>
            </a:r>
            <a:r>
              <a:rPr lang="en-US" sz="2800" spc="-5" dirty="0" err="1"/>
              <a:t>điểm</a:t>
            </a:r>
            <a:r>
              <a:rPr lang="en-US" sz="2800" spc="-5" dirty="0"/>
              <a:t> </a:t>
            </a:r>
            <a:r>
              <a:rPr lang="en-US" sz="2800" spc="-5" dirty="0" err="1"/>
              <a:t>quan</a:t>
            </a:r>
            <a:r>
              <a:rPr lang="en-US" sz="2800" spc="-5" dirty="0"/>
              <a:t> </a:t>
            </a:r>
            <a:r>
              <a:rPr lang="en-US" sz="2800" spc="-5" dirty="0" err="1"/>
              <a:t>trọng</a:t>
            </a:r>
            <a:r>
              <a:rPr lang="en-US" sz="2800" spc="40" dirty="0"/>
              <a:t> </a:t>
            </a:r>
            <a:r>
              <a:rPr lang="en-US" sz="2800" spc="-5" dirty="0" err="1"/>
              <a:t>nhất</a:t>
            </a:r>
            <a:endParaRPr lang="en-US" sz="2800" spc="-5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sz="2400" spc="-5" dirty="0">
                <a:solidFill>
                  <a:srgbClr val="000308"/>
                </a:solidFill>
                <a:uFill>
                  <a:solidFill>
                    <a:srgbClr val="000308"/>
                  </a:solidFill>
                </a:uFill>
                <a:latin typeface="Arial"/>
                <a:cs typeface="Arial"/>
              </a:rPr>
              <a:t>9 đặc điểm ít quan trọng</a:t>
            </a:r>
            <a:r>
              <a:rPr lang="vi-VN" sz="2400" spc="55" dirty="0">
                <a:solidFill>
                  <a:srgbClr val="000308"/>
                </a:solidFill>
                <a:uFill>
                  <a:solidFill>
                    <a:srgbClr val="000308"/>
                  </a:solidFill>
                </a:uFill>
                <a:latin typeface="Arial"/>
                <a:cs typeface="Arial"/>
              </a:rPr>
              <a:t> </a:t>
            </a:r>
            <a:r>
              <a:rPr lang="vi-VN" sz="2400" spc="-5" dirty="0">
                <a:solidFill>
                  <a:srgbClr val="000308"/>
                </a:solidFill>
                <a:uFill>
                  <a:solidFill>
                    <a:srgbClr val="000308"/>
                  </a:solidFill>
                </a:uFill>
                <a:latin typeface="Arial"/>
                <a:cs typeface="Arial"/>
              </a:rPr>
              <a:t>nhất</a:t>
            </a:r>
            <a:r>
              <a:rPr lang="vi-VN" dirty="0">
                <a:latin typeface="Arial"/>
                <a:cs typeface="Arial"/>
              </a:rPr>
              <a:t/>
            </a:r>
            <a:br>
              <a:rPr lang="vi-VN" dirty="0">
                <a:latin typeface="Arial"/>
                <a:cs typeface="Arial"/>
              </a:rPr>
            </a:b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28650" y="1981200"/>
            <a:ext cx="6534150" cy="37805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AutoNum type="arabicPeriod"/>
              <a:tabLst>
                <a:tab pos="428625" algn="l"/>
                <a:tab pos="429259" algn="l"/>
              </a:tabLst>
            </a:pPr>
            <a:r>
              <a:rPr lang="vi-VN" spc="-10" dirty="0" smtClean="0">
                <a:solidFill>
                  <a:srgbClr val="000308"/>
                </a:solidFill>
                <a:latin typeface="Arial"/>
                <a:cs typeface="Arial"/>
              </a:rPr>
              <a:t>Được </a:t>
            </a:r>
            <a:r>
              <a:rPr lang="vi-VN" spc="-5" dirty="0">
                <a:solidFill>
                  <a:srgbClr val="000308"/>
                </a:solidFill>
                <a:latin typeface="Arial"/>
                <a:cs typeface="Arial"/>
              </a:rPr>
              <a:t>tổ chức</a:t>
            </a:r>
            <a:r>
              <a:rPr lang="vi-VN" spc="3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lang="vi-VN" spc="-10" dirty="0">
                <a:solidFill>
                  <a:srgbClr val="000308"/>
                </a:solidFill>
                <a:latin typeface="Arial"/>
                <a:cs typeface="Arial"/>
              </a:rPr>
              <a:t>tốt</a:t>
            </a:r>
            <a:endParaRPr lang="vi-VN" dirty="0">
              <a:latin typeface="Arial"/>
              <a:cs typeface="Arial"/>
            </a:endParaRPr>
          </a:p>
          <a:p>
            <a:pPr marR="412750">
              <a:lnSpc>
                <a:spcPct val="150000"/>
              </a:lnSpc>
              <a:buAutoNum type="arabicPeriod"/>
              <a:tabLst>
                <a:tab pos="428625" algn="l"/>
                <a:tab pos="429259" algn="l"/>
              </a:tabLst>
            </a:pPr>
            <a:r>
              <a:rPr lang="vi-VN" spc="-5" dirty="0">
                <a:solidFill>
                  <a:srgbClr val="000308"/>
                </a:solidFill>
                <a:latin typeface="Arial"/>
                <a:cs typeface="Arial"/>
              </a:rPr>
              <a:t>Một </a:t>
            </a:r>
            <a:r>
              <a:rPr lang="vi-VN" spc="-10" dirty="0">
                <a:solidFill>
                  <a:srgbClr val="000308"/>
                </a:solidFill>
                <a:latin typeface="Arial"/>
                <a:cs typeface="Arial"/>
              </a:rPr>
              <a:t>người </a:t>
            </a:r>
            <a:r>
              <a:rPr lang="vi-VN" spc="-5" dirty="0">
                <a:solidFill>
                  <a:srgbClr val="000308"/>
                </a:solidFill>
                <a:latin typeface="Arial"/>
                <a:cs typeface="Arial"/>
              </a:rPr>
              <a:t>nào đó tôi thích ngay </a:t>
            </a:r>
            <a:r>
              <a:rPr lang="vi-VN" spc="-10" dirty="0">
                <a:solidFill>
                  <a:srgbClr val="000308"/>
                </a:solidFill>
                <a:latin typeface="Arial"/>
                <a:cs typeface="Arial"/>
              </a:rPr>
              <a:t>lập  </a:t>
            </a:r>
            <a:r>
              <a:rPr lang="vi-VN" spc="-5" dirty="0">
                <a:solidFill>
                  <a:srgbClr val="000308"/>
                </a:solidFill>
                <a:latin typeface="Arial"/>
                <a:cs typeface="Arial"/>
              </a:rPr>
              <a:t>tức</a:t>
            </a:r>
            <a:endParaRPr lang="vi-VN" dirty="0">
              <a:latin typeface="Arial"/>
              <a:cs typeface="Arial"/>
            </a:endParaRPr>
          </a:p>
          <a:p>
            <a:pPr>
              <a:lnSpc>
                <a:spcPct val="150000"/>
              </a:lnSpc>
              <a:buAutoNum type="arabicPeriod"/>
              <a:tabLst>
                <a:tab pos="428625" algn="l"/>
                <a:tab pos="429259" algn="l"/>
              </a:tabLst>
            </a:pPr>
            <a:r>
              <a:rPr lang="vi-VN" spc="-10" dirty="0">
                <a:solidFill>
                  <a:srgbClr val="000308"/>
                </a:solidFill>
                <a:latin typeface="Arial"/>
                <a:cs typeface="Arial"/>
              </a:rPr>
              <a:t>Đã </a:t>
            </a:r>
            <a:r>
              <a:rPr lang="vi-VN" spc="-5" dirty="0">
                <a:solidFill>
                  <a:srgbClr val="000308"/>
                </a:solidFill>
                <a:latin typeface="Arial"/>
                <a:cs typeface="Arial"/>
              </a:rPr>
              <a:t>giành </a:t>
            </a:r>
            <a:r>
              <a:rPr lang="vi-VN" spc="-10" dirty="0">
                <a:solidFill>
                  <a:srgbClr val="000308"/>
                </a:solidFill>
                <a:latin typeface="Arial"/>
                <a:cs typeface="Arial"/>
              </a:rPr>
              <a:t>được </a:t>
            </a:r>
            <a:r>
              <a:rPr lang="vi-VN" dirty="0">
                <a:solidFill>
                  <a:srgbClr val="000308"/>
                </a:solidFill>
                <a:latin typeface="Arial"/>
                <a:cs typeface="Arial"/>
              </a:rPr>
              <a:t>sự </a:t>
            </a:r>
            <a:r>
              <a:rPr lang="vi-VN" spc="-5" dirty="0">
                <a:solidFill>
                  <a:srgbClr val="000308"/>
                </a:solidFill>
                <a:latin typeface="Arial"/>
                <a:cs typeface="Arial"/>
              </a:rPr>
              <a:t>tin tưởng của</a:t>
            </a:r>
            <a:r>
              <a:rPr lang="vi-VN" spc="6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lang="vi-VN" spc="-5" dirty="0">
                <a:solidFill>
                  <a:srgbClr val="000308"/>
                </a:solidFill>
                <a:latin typeface="Arial"/>
                <a:cs typeface="Arial"/>
              </a:rPr>
              <a:t>tôi</a:t>
            </a:r>
            <a:endParaRPr lang="vi-VN" dirty="0">
              <a:latin typeface="Arial"/>
              <a:cs typeface="Arial"/>
            </a:endParaRPr>
          </a:p>
          <a:p>
            <a:pPr>
              <a:lnSpc>
                <a:spcPct val="150000"/>
              </a:lnSpc>
              <a:buAutoNum type="arabicPeriod"/>
              <a:tabLst>
                <a:tab pos="428625" algn="l"/>
                <a:tab pos="429259" algn="l"/>
              </a:tabLst>
            </a:pPr>
            <a:r>
              <a:rPr lang="vi-VN" spc="-10" dirty="0">
                <a:solidFill>
                  <a:srgbClr val="000308"/>
                </a:solidFill>
                <a:latin typeface="Arial"/>
                <a:cs typeface="Arial"/>
              </a:rPr>
              <a:t>Có </a:t>
            </a:r>
            <a:r>
              <a:rPr lang="vi-VN" spc="-5" dirty="0">
                <a:solidFill>
                  <a:srgbClr val="000308"/>
                </a:solidFill>
                <a:latin typeface="Arial"/>
                <a:cs typeface="Arial"/>
              </a:rPr>
              <a:t>kinh nghiệm như một cộng tác</a:t>
            </a:r>
            <a:r>
              <a:rPr lang="vi-VN" spc="4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lang="vi-VN" spc="-5" dirty="0">
                <a:solidFill>
                  <a:srgbClr val="000308"/>
                </a:solidFill>
                <a:latin typeface="Arial"/>
                <a:cs typeface="Arial"/>
              </a:rPr>
              <a:t>viên</a:t>
            </a:r>
            <a:endParaRPr lang="vi-VN" dirty="0">
              <a:latin typeface="Arial"/>
              <a:cs typeface="Arial"/>
            </a:endParaRPr>
          </a:p>
          <a:p>
            <a:pPr>
              <a:lnSpc>
                <a:spcPct val="150000"/>
              </a:lnSpc>
              <a:buAutoNum type="arabicPeriod"/>
              <a:tabLst>
                <a:tab pos="428625" algn="l"/>
                <a:tab pos="429259" algn="l"/>
              </a:tabLst>
            </a:pPr>
            <a:r>
              <a:rPr lang="vi-VN" spc="-5" dirty="0">
                <a:solidFill>
                  <a:srgbClr val="000308"/>
                </a:solidFill>
                <a:latin typeface="Arial"/>
                <a:cs typeface="Arial"/>
              </a:rPr>
              <a:t>Kỹ năng </a:t>
            </a:r>
            <a:r>
              <a:rPr lang="vi-VN" spc="-10" dirty="0">
                <a:solidFill>
                  <a:srgbClr val="000308"/>
                </a:solidFill>
                <a:latin typeface="Arial"/>
                <a:cs typeface="Arial"/>
              </a:rPr>
              <a:t>thuyết </a:t>
            </a:r>
            <a:r>
              <a:rPr lang="vi-VN" spc="-5" dirty="0">
                <a:solidFill>
                  <a:srgbClr val="000308"/>
                </a:solidFill>
                <a:latin typeface="Arial"/>
                <a:cs typeface="Arial"/>
              </a:rPr>
              <a:t>trình và </a:t>
            </a:r>
            <a:r>
              <a:rPr lang="vi-VN" spc="-10" dirty="0">
                <a:solidFill>
                  <a:srgbClr val="000308"/>
                </a:solidFill>
                <a:latin typeface="Arial"/>
                <a:cs typeface="Arial"/>
              </a:rPr>
              <a:t>thuyết</a:t>
            </a:r>
            <a:r>
              <a:rPr lang="vi-VN" spc="9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lang="vi-VN" spc="-10" dirty="0">
                <a:solidFill>
                  <a:srgbClr val="000308"/>
                </a:solidFill>
                <a:latin typeface="Arial"/>
                <a:cs typeface="Arial"/>
              </a:rPr>
              <a:t>phục</a:t>
            </a:r>
            <a:endParaRPr lang="vi-VN" dirty="0">
              <a:latin typeface="Arial"/>
              <a:cs typeface="Arial"/>
            </a:endParaRPr>
          </a:p>
          <a:p>
            <a:pPr>
              <a:lnSpc>
                <a:spcPct val="150000"/>
              </a:lnSpc>
              <a:buAutoNum type="arabicPeriod"/>
              <a:tabLst>
                <a:tab pos="428625" algn="l"/>
                <a:tab pos="429259" algn="l"/>
              </a:tabLst>
            </a:pPr>
            <a:r>
              <a:rPr lang="vi-VN" spc="-5" dirty="0">
                <a:solidFill>
                  <a:srgbClr val="000308"/>
                </a:solidFill>
                <a:latin typeface="Arial"/>
                <a:cs typeface="Arial"/>
              </a:rPr>
              <a:t>Thích giao du </a:t>
            </a:r>
            <a:r>
              <a:rPr lang="vi-VN" dirty="0">
                <a:solidFill>
                  <a:srgbClr val="000308"/>
                </a:solidFill>
                <a:latin typeface="Arial"/>
                <a:cs typeface="Arial"/>
              </a:rPr>
              <a:t>và </a:t>
            </a:r>
            <a:r>
              <a:rPr lang="vi-VN" spc="-5" dirty="0">
                <a:solidFill>
                  <a:srgbClr val="000308"/>
                </a:solidFill>
                <a:latin typeface="Arial"/>
                <a:cs typeface="Arial"/>
              </a:rPr>
              <a:t>năng</a:t>
            </a:r>
            <a:r>
              <a:rPr lang="vi-VN" spc="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lang="vi-VN" spc="-5" dirty="0">
                <a:solidFill>
                  <a:srgbClr val="000308"/>
                </a:solidFill>
                <a:latin typeface="Arial"/>
                <a:cs typeface="Arial"/>
              </a:rPr>
              <a:t>động</a:t>
            </a:r>
            <a:endParaRPr lang="vi-VN" dirty="0">
              <a:latin typeface="Arial"/>
              <a:cs typeface="Arial"/>
            </a:endParaRPr>
          </a:p>
          <a:p>
            <a:pPr>
              <a:lnSpc>
                <a:spcPct val="150000"/>
              </a:lnSpc>
              <a:buAutoNum type="arabicPeriod"/>
              <a:tabLst>
                <a:tab pos="428625" algn="l"/>
                <a:tab pos="429259" algn="l"/>
              </a:tabLst>
            </a:pPr>
            <a:r>
              <a:rPr lang="vi-VN" spc="-5" dirty="0">
                <a:solidFill>
                  <a:srgbClr val="000308"/>
                </a:solidFill>
                <a:latin typeface="Arial"/>
                <a:cs typeface="Arial"/>
              </a:rPr>
              <a:t>Một </a:t>
            </a:r>
            <a:r>
              <a:rPr lang="vi-VN" spc="-10" dirty="0">
                <a:solidFill>
                  <a:srgbClr val="000308"/>
                </a:solidFill>
                <a:latin typeface="Arial"/>
                <a:cs typeface="Arial"/>
              </a:rPr>
              <a:t>người </a:t>
            </a:r>
            <a:r>
              <a:rPr lang="vi-VN" spc="-5" dirty="0">
                <a:solidFill>
                  <a:srgbClr val="000308"/>
                </a:solidFill>
                <a:latin typeface="Arial"/>
                <a:cs typeface="Arial"/>
              </a:rPr>
              <a:t>nào đó tôi biết</a:t>
            </a:r>
            <a:r>
              <a:rPr lang="vi-VN" spc="6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lang="vi-VN" spc="-5" dirty="0">
                <a:solidFill>
                  <a:srgbClr val="000308"/>
                </a:solidFill>
                <a:latin typeface="Arial"/>
                <a:cs typeface="Arial"/>
              </a:rPr>
              <a:t>trước</a:t>
            </a:r>
            <a:endParaRPr lang="vi-VN" dirty="0">
              <a:latin typeface="Arial"/>
              <a:cs typeface="Arial"/>
            </a:endParaRPr>
          </a:p>
          <a:p>
            <a:pPr marR="200660">
              <a:lnSpc>
                <a:spcPct val="150000"/>
              </a:lnSpc>
              <a:buAutoNum type="arabicPeriod"/>
              <a:tabLst>
                <a:tab pos="428625" algn="l"/>
                <a:tab pos="429259" algn="l"/>
              </a:tabLst>
            </a:pPr>
            <a:r>
              <a:rPr lang="vi-VN" spc="-10" dirty="0">
                <a:solidFill>
                  <a:srgbClr val="000308"/>
                </a:solidFill>
                <a:latin typeface="Arial"/>
                <a:cs typeface="Arial"/>
              </a:rPr>
              <a:t>Có </a:t>
            </a:r>
            <a:r>
              <a:rPr lang="vi-VN" spc="-5" dirty="0">
                <a:solidFill>
                  <a:srgbClr val="000308"/>
                </a:solidFill>
                <a:latin typeface="Arial"/>
                <a:cs typeface="Arial"/>
              </a:rPr>
              <a:t>uy tín thành lập trong </a:t>
            </a:r>
            <a:r>
              <a:rPr lang="vi-VN" spc="-10" dirty="0">
                <a:solidFill>
                  <a:srgbClr val="000308"/>
                </a:solidFill>
                <a:latin typeface="Arial"/>
                <a:cs typeface="Arial"/>
              </a:rPr>
              <a:t>lĩnh </a:t>
            </a:r>
            <a:r>
              <a:rPr lang="vi-VN" spc="-5" dirty="0">
                <a:solidFill>
                  <a:srgbClr val="000308"/>
                </a:solidFill>
                <a:latin typeface="Arial"/>
                <a:cs typeface="Arial"/>
              </a:rPr>
              <a:t>vực </a:t>
            </a:r>
            <a:r>
              <a:rPr lang="vi-VN" spc="-10" dirty="0">
                <a:solidFill>
                  <a:srgbClr val="000308"/>
                </a:solidFill>
                <a:latin typeface="Arial"/>
                <a:cs typeface="Arial"/>
              </a:rPr>
              <a:t>hợp  </a:t>
            </a:r>
            <a:r>
              <a:rPr lang="vi-VN" spc="-5" dirty="0">
                <a:solidFill>
                  <a:srgbClr val="000308"/>
                </a:solidFill>
                <a:latin typeface="Arial"/>
                <a:cs typeface="Arial"/>
              </a:rPr>
              <a:t>tác</a:t>
            </a:r>
            <a:endParaRPr lang="vi-VN" dirty="0">
              <a:latin typeface="Arial"/>
              <a:cs typeface="Arial"/>
            </a:endParaRPr>
          </a:p>
          <a:p>
            <a:pPr>
              <a:lnSpc>
                <a:spcPct val="150000"/>
              </a:lnSpc>
              <a:buAutoNum type="arabicPeriod"/>
              <a:tabLst>
                <a:tab pos="428625" algn="l"/>
                <a:tab pos="429259" algn="l"/>
              </a:tabLst>
            </a:pPr>
            <a:r>
              <a:rPr lang="vi-VN" spc="-5" dirty="0">
                <a:solidFill>
                  <a:srgbClr val="000308"/>
                </a:solidFill>
                <a:latin typeface="Arial"/>
                <a:cs typeface="Arial"/>
              </a:rPr>
              <a:t>Là một </a:t>
            </a:r>
            <a:r>
              <a:rPr lang="vi-VN" spc="-10" dirty="0">
                <a:solidFill>
                  <a:srgbClr val="000308"/>
                </a:solidFill>
                <a:latin typeface="Arial"/>
                <a:cs typeface="Arial"/>
              </a:rPr>
              <a:t>doanh </a:t>
            </a:r>
            <a:r>
              <a:rPr lang="vi-VN" spc="-5" dirty="0">
                <a:solidFill>
                  <a:srgbClr val="000308"/>
                </a:solidFill>
                <a:latin typeface="Arial"/>
                <a:cs typeface="Arial"/>
              </a:rPr>
              <a:t>nhân có kinh</a:t>
            </a:r>
            <a:r>
              <a:rPr lang="vi-VN" spc="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lang="vi-VN" spc="-10" dirty="0">
                <a:solidFill>
                  <a:srgbClr val="000308"/>
                </a:solidFill>
                <a:latin typeface="Arial"/>
                <a:cs typeface="Arial"/>
              </a:rPr>
              <a:t>nghiệm</a:t>
            </a:r>
            <a:endParaRPr lang="vi-VN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844018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99732" y="133131"/>
            <a:ext cx="8001000" cy="1104148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24003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890"/>
              </a:spcBef>
            </a:pPr>
            <a:r>
              <a:rPr lang="en-US" sz="2800" b="0" dirty="0" smtClean="0">
                <a:latin typeface="Arial"/>
                <a:cs typeface="Arial"/>
              </a:rPr>
              <a:t>2. 3. </a:t>
            </a:r>
            <a:r>
              <a:rPr lang="en-US" sz="2800" b="0" dirty="0" err="1" smtClean="0">
                <a:latin typeface="Arial"/>
                <a:cs typeface="Arial"/>
              </a:rPr>
              <a:t>Sử</a:t>
            </a:r>
            <a:r>
              <a:rPr lang="en-US" sz="2800" b="0" dirty="0" smtClean="0">
                <a:latin typeface="Arial"/>
                <a:cs typeface="Arial"/>
              </a:rPr>
              <a:t> </a:t>
            </a:r>
            <a:r>
              <a:rPr lang="en-US" sz="2800" b="0" dirty="0" err="1" smtClean="0">
                <a:latin typeface="Arial"/>
                <a:cs typeface="Arial"/>
              </a:rPr>
              <a:t>dụng</a:t>
            </a:r>
            <a:r>
              <a:rPr lang="en-US" sz="2800" b="0" dirty="0" smtClean="0">
                <a:latin typeface="Arial"/>
                <a:cs typeface="Arial"/>
              </a:rPr>
              <a:t> </a:t>
            </a:r>
            <a:r>
              <a:rPr lang="en-US" sz="2800" b="0" dirty="0" err="1" smtClean="0">
                <a:latin typeface="Arial"/>
                <a:cs typeface="Arial"/>
              </a:rPr>
              <a:t>hệ</a:t>
            </a:r>
            <a:r>
              <a:rPr lang="en-US" sz="2800" b="0" dirty="0" smtClean="0">
                <a:latin typeface="Arial"/>
                <a:cs typeface="Arial"/>
              </a:rPr>
              <a:t> </a:t>
            </a:r>
            <a:r>
              <a:rPr lang="en-US" sz="2800" b="0" dirty="0" err="1" smtClean="0">
                <a:latin typeface="Arial"/>
                <a:cs typeface="Arial"/>
              </a:rPr>
              <a:t>cộng</a:t>
            </a:r>
            <a:r>
              <a:rPr lang="en-US" sz="2800" b="0" dirty="0" smtClean="0">
                <a:latin typeface="Arial"/>
                <a:cs typeface="Arial"/>
              </a:rPr>
              <a:t> </a:t>
            </a:r>
            <a:r>
              <a:rPr lang="en-US" sz="2800" b="0" dirty="0" err="1" smtClean="0">
                <a:latin typeface="Arial"/>
                <a:cs typeface="Arial"/>
              </a:rPr>
              <a:t>tác</a:t>
            </a:r>
            <a:r>
              <a:rPr lang="en-US" sz="2800" b="0" dirty="0" smtClean="0">
                <a:latin typeface="Arial"/>
                <a:cs typeface="Arial"/>
              </a:rPr>
              <a:t> </a:t>
            </a:r>
            <a:r>
              <a:rPr lang="en-US" sz="2800" b="0" dirty="0" err="1" smtClean="0">
                <a:latin typeface="Arial"/>
                <a:cs typeface="Arial"/>
              </a:rPr>
              <a:t>để</a:t>
            </a:r>
            <a:r>
              <a:rPr lang="en-US" sz="2800" b="0" dirty="0" smtClean="0">
                <a:latin typeface="Arial"/>
                <a:cs typeface="Arial"/>
              </a:rPr>
              <a:t> </a:t>
            </a:r>
            <a:r>
              <a:rPr lang="en-US" sz="2800" b="0" dirty="0" err="1" smtClean="0">
                <a:latin typeface="Arial"/>
                <a:cs typeface="Arial"/>
              </a:rPr>
              <a:t>tăng</a:t>
            </a:r>
            <a:r>
              <a:rPr lang="en-US" sz="2800" b="0" dirty="0" smtClean="0">
                <a:latin typeface="Arial"/>
                <a:cs typeface="Arial"/>
              </a:rPr>
              <a:t> </a:t>
            </a:r>
            <a:r>
              <a:rPr lang="en-US" sz="2800" b="0" dirty="0" err="1" smtClean="0">
                <a:latin typeface="Arial"/>
                <a:cs typeface="Arial"/>
              </a:rPr>
              <a:t>thông</a:t>
            </a:r>
            <a:r>
              <a:rPr lang="en-US" sz="2800" b="0" dirty="0" smtClean="0">
                <a:latin typeface="Arial"/>
                <a:cs typeface="Arial"/>
              </a:rPr>
              <a:t> tin </a:t>
            </a:r>
            <a:r>
              <a:rPr lang="en-US" sz="2800" b="0" dirty="0" err="1" smtClean="0">
                <a:latin typeface="Arial"/>
                <a:cs typeface="Arial"/>
              </a:rPr>
              <a:t>liên</a:t>
            </a:r>
            <a:r>
              <a:rPr lang="en-US" sz="2800" b="0" dirty="0" smtClean="0">
                <a:latin typeface="Arial"/>
                <a:cs typeface="Arial"/>
              </a:rPr>
              <a:t> </a:t>
            </a:r>
            <a:r>
              <a:rPr lang="en-US" sz="2800" b="0" dirty="0" err="1" smtClean="0">
                <a:latin typeface="Arial"/>
                <a:cs typeface="Arial"/>
              </a:rPr>
              <a:t>lạc</a:t>
            </a:r>
            <a:r>
              <a:rPr lang="en-US" sz="2800" b="0" dirty="0" smtClean="0">
                <a:latin typeface="Arial"/>
                <a:cs typeface="Arial"/>
              </a:rPr>
              <a:t> </a:t>
            </a:r>
            <a:r>
              <a:rPr lang="en-US" sz="2800" b="0" dirty="0" err="1" smtClean="0">
                <a:latin typeface="Arial"/>
                <a:cs typeface="Arial"/>
              </a:rPr>
              <a:t>cho</a:t>
            </a:r>
            <a:r>
              <a:rPr lang="en-US" sz="2800" b="0" dirty="0" smtClean="0">
                <a:latin typeface="Arial"/>
                <a:cs typeface="Arial"/>
              </a:rPr>
              <a:t> </a:t>
            </a:r>
            <a:r>
              <a:rPr lang="en-US" sz="2800" b="0" dirty="0" err="1" smtClean="0">
                <a:latin typeface="Arial"/>
                <a:cs typeface="Arial"/>
              </a:rPr>
              <a:t>nhóm</a:t>
            </a:r>
            <a:r>
              <a:rPr lang="en-US" sz="2800" b="0" dirty="0" smtClean="0">
                <a:latin typeface="Arial"/>
                <a:cs typeface="Arial"/>
              </a:rPr>
              <a:t> </a:t>
            </a:r>
            <a:r>
              <a:rPr lang="en-US" sz="2800" b="0" dirty="0" err="1" smtClean="0">
                <a:latin typeface="Arial"/>
                <a:cs typeface="Arial"/>
              </a:rPr>
              <a:t>làm</a:t>
            </a:r>
            <a:r>
              <a:rPr lang="en-US" sz="2800" b="0" dirty="0" smtClean="0">
                <a:latin typeface="Arial"/>
                <a:cs typeface="Arial"/>
              </a:rPr>
              <a:t> </a:t>
            </a:r>
            <a:r>
              <a:rPr lang="en-US" sz="2800" b="0" dirty="0" err="1" smtClean="0">
                <a:latin typeface="Arial"/>
                <a:cs typeface="Arial"/>
              </a:rPr>
              <a:t>việc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25" name="object 2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dirty="0"/>
              <a:t>2-</a:t>
            </a:r>
            <a:fld id="{81D60167-4931-47E6-BA6A-407CBD079E47}" type="slidenum">
              <a:rPr dirty="0"/>
              <a:t>14</a:t>
            </a:fld>
            <a:endParaRPr dirty="0"/>
          </a:p>
        </p:txBody>
      </p:sp>
      <p:grpSp>
        <p:nvGrpSpPr>
          <p:cNvPr id="4" name="object 4"/>
          <p:cNvGrpSpPr/>
          <p:nvPr/>
        </p:nvGrpSpPr>
        <p:grpSpPr>
          <a:xfrm>
            <a:off x="533400" y="3117328"/>
            <a:ext cx="7766050" cy="3145155"/>
            <a:chOff x="565150" y="2506726"/>
            <a:chExt cx="7766050" cy="3145155"/>
          </a:xfrm>
        </p:grpSpPr>
        <p:sp>
          <p:nvSpPr>
            <p:cNvPr id="5" name="object 5"/>
            <p:cNvSpPr/>
            <p:nvPr/>
          </p:nvSpPr>
          <p:spPr>
            <a:xfrm>
              <a:off x="590550" y="2519387"/>
              <a:ext cx="7715250" cy="371475"/>
            </a:xfrm>
            <a:custGeom>
              <a:avLst/>
              <a:gdLst/>
              <a:ahLst/>
              <a:cxnLst/>
              <a:rect l="l" t="t" r="r" b="b"/>
              <a:pathLst>
                <a:path w="7715250" h="371475">
                  <a:moveTo>
                    <a:pt x="7715250" y="0"/>
                  </a:moveTo>
                  <a:lnTo>
                    <a:pt x="4857750" y="0"/>
                  </a:lnTo>
                  <a:lnTo>
                    <a:pt x="0" y="0"/>
                  </a:lnTo>
                  <a:lnTo>
                    <a:pt x="0" y="370878"/>
                  </a:lnTo>
                  <a:lnTo>
                    <a:pt x="4857750" y="370878"/>
                  </a:lnTo>
                  <a:lnTo>
                    <a:pt x="7715250" y="370878"/>
                  </a:lnTo>
                  <a:lnTo>
                    <a:pt x="7715250" y="0"/>
                  </a:lnTo>
                  <a:close/>
                </a:path>
              </a:pathLst>
            </a:custGeom>
            <a:solidFill>
              <a:srgbClr val="003C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90550" y="2890202"/>
              <a:ext cx="7715250" cy="579755"/>
            </a:xfrm>
            <a:custGeom>
              <a:avLst/>
              <a:gdLst/>
              <a:ahLst/>
              <a:cxnLst/>
              <a:rect l="l" t="t" r="r" b="b"/>
              <a:pathLst>
                <a:path w="7715250" h="579754">
                  <a:moveTo>
                    <a:pt x="7715250" y="0"/>
                  </a:moveTo>
                  <a:lnTo>
                    <a:pt x="4857750" y="0"/>
                  </a:lnTo>
                  <a:lnTo>
                    <a:pt x="0" y="0"/>
                  </a:lnTo>
                  <a:lnTo>
                    <a:pt x="0" y="579183"/>
                  </a:lnTo>
                  <a:lnTo>
                    <a:pt x="4857750" y="579183"/>
                  </a:lnTo>
                  <a:lnTo>
                    <a:pt x="7715250" y="579183"/>
                  </a:lnTo>
                  <a:lnTo>
                    <a:pt x="7715250" y="0"/>
                  </a:lnTo>
                  <a:close/>
                </a:path>
              </a:pathLst>
            </a:custGeom>
            <a:solidFill>
              <a:srgbClr val="CACE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90550" y="3469474"/>
              <a:ext cx="7715250" cy="371475"/>
            </a:xfrm>
            <a:custGeom>
              <a:avLst/>
              <a:gdLst/>
              <a:ahLst/>
              <a:cxnLst/>
              <a:rect l="l" t="t" r="r" b="b"/>
              <a:pathLst>
                <a:path w="7715250" h="371475">
                  <a:moveTo>
                    <a:pt x="7715250" y="0"/>
                  </a:moveTo>
                  <a:lnTo>
                    <a:pt x="4857750" y="0"/>
                  </a:lnTo>
                  <a:lnTo>
                    <a:pt x="2143125" y="0"/>
                  </a:lnTo>
                  <a:lnTo>
                    <a:pt x="0" y="0"/>
                  </a:lnTo>
                  <a:lnTo>
                    <a:pt x="0" y="370878"/>
                  </a:lnTo>
                  <a:lnTo>
                    <a:pt x="2143125" y="370878"/>
                  </a:lnTo>
                  <a:lnTo>
                    <a:pt x="4857750" y="370878"/>
                  </a:lnTo>
                  <a:lnTo>
                    <a:pt x="7715250" y="370878"/>
                  </a:lnTo>
                  <a:lnTo>
                    <a:pt x="7715250" y="0"/>
                  </a:lnTo>
                  <a:close/>
                </a:path>
              </a:pathLst>
            </a:custGeom>
            <a:solidFill>
              <a:srgbClr val="E7E8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90550" y="3840352"/>
              <a:ext cx="7715250" cy="1798955"/>
            </a:xfrm>
            <a:custGeom>
              <a:avLst/>
              <a:gdLst/>
              <a:ahLst/>
              <a:cxnLst/>
              <a:rect l="l" t="t" r="r" b="b"/>
              <a:pathLst>
                <a:path w="7715250" h="1798954">
                  <a:moveTo>
                    <a:pt x="7715250" y="0"/>
                  </a:moveTo>
                  <a:lnTo>
                    <a:pt x="4857750" y="0"/>
                  </a:lnTo>
                  <a:lnTo>
                    <a:pt x="2143125" y="0"/>
                  </a:lnTo>
                  <a:lnTo>
                    <a:pt x="0" y="0"/>
                  </a:lnTo>
                  <a:lnTo>
                    <a:pt x="0" y="1798447"/>
                  </a:lnTo>
                  <a:lnTo>
                    <a:pt x="2143125" y="1798447"/>
                  </a:lnTo>
                  <a:lnTo>
                    <a:pt x="4857750" y="1798447"/>
                  </a:lnTo>
                  <a:lnTo>
                    <a:pt x="7715250" y="1798447"/>
                  </a:lnTo>
                  <a:lnTo>
                    <a:pt x="7715250" y="0"/>
                  </a:lnTo>
                  <a:close/>
                </a:path>
              </a:pathLst>
            </a:custGeom>
            <a:solidFill>
              <a:srgbClr val="CACE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733675" y="2513076"/>
              <a:ext cx="2714625" cy="3132455"/>
            </a:xfrm>
            <a:custGeom>
              <a:avLst/>
              <a:gdLst/>
              <a:ahLst/>
              <a:cxnLst/>
              <a:rect l="l" t="t" r="r" b="b"/>
              <a:pathLst>
                <a:path w="2714625" h="3132454">
                  <a:moveTo>
                    <a:pt x="0" y="949960"/>
                  </a:moveTo>
                  <a:lnTo>
                    <a:pt x="0" y="3132074"/>
                  </a:lnTo>
                </a:path>
                <a:path w="2714625" h="3132454">
                  <a:moveTo>
                    <a:pt x="2714625" y="0"/>
                  </a:moveTo>
                  <a:lnTo>
                    <a:pt x="2714625" y="3132074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84200" y="2890266"/>
              <a:ext cx="7727950" cy="0"/>
            </a:xfrm>
            <a:custGeom>
              <a:avLst/>
              <a:gdLst/>
              <a:ahLst/>
              <a:cxnLst/>
              <a:rect l="l" t="t" r="r" b="b"/>
              <a:pathLst>
                <a:path w="7727950">
                  <a:moveTo>
                    <a:pt x="0" y="0"/>
                  </a:moveTo>
                  <a:lnTo>
                    <a:pt x="7727950" y="0"/>
                  </a:lnTo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84200" y="2513076"/>
              <a:ext cx="7727950" cy="3132455"/>
            </a:xfrm>
            <a:custGeom>
              <a:avLst/>
              <a:gdLst/>
              <a:ahLst/>
              <a:cxnLst/>
              <a:rect l="l" t="t" r="r" b="b"/>
              <a:pathLst>
                <a:path w="7727950" h="3132454">
                  <a:moveTo>
                    <a:pt x="0" y="956310"/>
                  </a:moveTo>
                  <a:lnTo>
                    <a:pt x="7727950" y="956310"/>
                  </a:lnTo>
                </a:path>
                <a:path w="7727950" h="3132454">
                  <a:moveTo>
                    <a:pt x="0" y="1327277"/>
                  </a:moveTo>
                  <a:lnTo>
                    <a:pt x="7727950" y="1327277"/>
                  </a:lnTo>
                </a:path>
                <a:path w="7727950" h="3132454">
                  <a:moveTo>
                    <a:pt x="6350" y="0"/>
                  </a:moveTo>
                  <a:lnTo>
                    <a:pt x="6350" y="3132074"/>
                  </a:lnTo>
                </a:path>
                <a:path w="7727950" h="3132454">
                  <a:moveTo>
                    <a:pt x="7721600" y="0"/>
                  </a:moveTo>
                  <a:lnTo>
                    <a:pt x="7721600" y="3132074"/>
                  </a:lnTo>
                </a:path>
                <a:path w="7727950" h="3132454">
                  <a:moveTo>
                    <a:pt x="0" y="6350"/>
                  </a:moveTo>
                  <a:lnTo>
                    <a:pt x="7727950" y="6350"/>
                  </a:lnTo>
                </a:path>
                <a:path w="7727950" h="3132454">
                  <a:moveTo>
                    <a:pt x="0" y="3125724"/>
                  </a:moveTo>
                  <a:lnTo>
                    <a:pt x="7727950" y="3125724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2651887" y="3117328"/>
            <a:ext cx="84772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Đồng</a:t>
            </a:r>
            <a:r>
              <a:rPr sz="1600" b="1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bộ</a:t>
            </a:r>
            <a:endParaRPr sz="16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170803" y="3117328"/>
            <a:ext cx="152463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solidFill>
                  <a:srgbClr val="FFFFFF"/>
                </a:solidFill>
                <a:latin typeface="Arial"/>
                <a:cs typeface="Arial"/>
              </a:rPr>
              <a:t>Không 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đồng</a:t>
            </a:r>
            <a:r>
              <a:rPr sz="1600" b="1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bộ</a:t>
            </a:r>
            <a:endParaRPr sz="16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24687" y="3488295"/>
            <a:ext cx="180784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solidFill>
                  <a:srgbClr val="000308"/>
                </a:solidFill>
                <a:latin typeface="Arial"/>
                <a:cs typeface="Arial"/>
              </a:rPr>
              <a:t>Lịch </a:t>
            </a:r>
            <a:r>
              <a:rPr sz="1600" spc="-10" dirty="0">
                <a:solidFill>
                  <a:srgbClr val="000308"/>
                </a:solidFill>
                <a:latin typeface="Arial"/>
                <a:cs typeface="Arial"/>
              </a:rPr>
              <a:t>được </a:t>
            </a:r>
            <a:r>
              <a:rPr sz="1600" spc="-5" dirty="0">
                <a:solidFill>
                  <a:srgbClr val="000308"/>
                </a:solidFill>
                <a:latin typeface="Arial"/>
                <a:cs typeface="Arial"/>
              </a:rPr>
              <a:t>chia </a:t>
            </a:r>
            <a:r>
              <a:rPr sz="1600" dirty="0">
                <a:solidFill>
                  <a:srgbClr val="000308"/>
                </a:solidFill>
                <a:latin typeface="Arial"/>
                <a:cs typeface="Arial"/>
              </a:rPr>
              <a:t>sẻ  </a:t>
            </a:r>
            <a:r>
              <a:rPr sz="1600" spc="-10" dirty="0">
                <a:solidFill>
                  <a:srgbClr val="000308"/>
                </a:solidFill>
                <a:latin typeface="Arial"/>
                <a:cs typeface="Arial"/>
              </a:rPr>
              <a:t>Lời </a:t>
            </a:r>
            <a:r>
              <a:rPr sz="1600" spc="-5" dirty="0">
                <a:solidFill>
                  <a:srgbClr val="000308"/>
                </a:solidFill>
                <a:latin typeface="Arial"/>
                <a:cs typeface="Arial"/>
              </a:rPr>
              <a:t>mời </a:t>
            </a:r>
            <a:r>
              <a:rPr sz="1600" dirty="0">
                <a:solidFill>
                  <a:srgbClr val="000308"/>
                </a:solidFill>
                <a:latin typeface="Arial"/>
                <a:cs typeface="Arial"/>
              </a:rPr>
              <a:t>và </a:t>
            </a:r>
            <a:r>
              <a:rPr sz="1600" spc="-5" dirty="0">
                <a:solidFill>
                  <a:srgbClr val="000308"/>
                </a:solidFill>
                <a:latin typeface="Arial"/>
                <a:cs typeface="Arial"/>
              </a:rPr>
              <a:t>tham</a:t>
            </a:r>
            <a:r>
              <a:rPr sz="1600" spc="-2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000308"/>
                </a:solidFill>
                <a:latin typeface="Arial"/>
                <a:cs typeface="Arial"/>
              </a:rPr>
              <a:t>dự</a:t>
            </a:r>
            <a:endParaRPr sz="16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24687" y="4067365"/>
            <a:ext cx="118935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solidFill>
                  <a:srgbClr val="000308"/>
                </a:solidFill>
                <a:latin typeface="Arial"/>
                <a:cs typeface="Arial"/>
              </a:rPr>
              <a:t>Một địa</a:t>
            </a:r>
            <a:r>
              <a:rPr sz="1600" spc="-5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600" spc="-10" dirty="0">
                <a:solidFill>
                  <a:srgbClr val="000308"/>
                </a:solidFill>
                <a:latin typeface="Arial"/>
                <a:cs typeface="Arial"/>
              </a:rPr>
              <a:t>điểm</a:t>
            </a:r>
            <a:endParaRPr sz="16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868295" y="4067365"/>
            <a:ext cx="137858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solidFill>
                  <a:srgbClr val="000308"/>
                </a:solidFill>
                <a:latin typeface="Arial"/>
                <a:cs typeface="Arial"/>
              </a:rPr>
              <a:t>Nhiều địa</a:t>
            </a:r>
            <a:r>
              <a:rPr sz="1600" spc="-8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600" spc="-10" dirty="0">
                <a:solidFill>
                  <a:srgbClr val="000308"/>
                </a:solidFill>
                <a:latin typeface="Arial"/>
                <a:cs typeface="Arial"/>
              </a:rPr>
              <a:t>điểm</a:t>
            </a:r>
            <a:endParaRPr sz="16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583173" y="4067365"/>
            <a:ext cx="223964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solidFill>
                  <a:srgbClr val="000308"/>
                </a:solidFill>
                <a:latin typeface="Arial"/>
                <a:cs typeface="Arial"/>
              </a:rPr>
              <a:t>Một hoặc nhiều địa</a:t>
            </a:r>
            <a:r>
              <a:rPr sz="1600" spc="-4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600" spc="-10" dirty="0">
                <a:solidFill>
                  <a:srgbClr val="000308"/>
                </a:solidFill>
                <a:latin typeface="Arial"/>
                <a:cs typeface="Arial"/>
              </a:rPr>
              <a:t>điểm</a:t>
            </a:r>
            <a:endParaRPr sz="16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24687" y="4438332"/>
            <a:ext cx="1936750" cy="7569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solidFill>
                  <a:srgbClr val="000308"/>
                </a:solidFill>
                <a:latin typeface="Arial"/>
                <a:cs typeface="Arial"/>
              </a:rPr>
              <a:t>Ứng dụng văn</a:t>
            </a:r>
            <a:r>
              <a:rPr sz="1600" spc="-6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600" spc="-10" dirty="0">
                <a:solidFill>
                  <a:srgbClr val="000308"/>
                </a:solidFill>
                <a:latin typeface="Arial"/>
                <a:cs typeface="Arial"/>
              </a:rPr>
              <a:t>phòng  như Word </a:t>
            </a:r>
            <a:r>
              <a:rPr sz="1600" spc="-5" dirty="0">
                <a:solidFill>
                  <a:srgbClr val="000308"/>
                </a:solidFill>
                <a:latin typeface="Arial"/>
                <a:cs typeface="Arial"/>
              </a:rPr>
              <a:t>và  PowerPoint</a:t>
            </a:r>
            <a:endParaRPr sz="16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868295" y="4438332"/>
            <a:ext cx="2143125" cy="173291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solidFill>
                  <a:srgbClr val="000308"/>
                </a:solidFill>
                <a:latin typeface="Arial"/>
                <a:cs typeface="Arial"/>
              </a:rPr>
              <a:t>Cuộc gọi hội</a:t>
            </a:r>
            <a:r>
              <a:rPr sz="1600" spc="-3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600" spc="-10" dirty="0">
                <a:solidFill>
                  <a:srgbClr val="000308"/>
                </a:solidFill>
                <a:latin typeface="Arial"/>
                <a:cs typeface="Arial"/>
              </a:rPr>
              <a:t>nghị</a:t>
            </a:r>
            <a:endParaRPr sz="1600">
              <a:latin typeface="Arial"/>
              <a:cs typeface="Arial"/>
            </a:endParaRPr>
          </a:p>
          <a:p>
            <a:pPr marL="12700" marR="1044575">
              <a:lnSpc>
                <a:spcPct val="100000"/>
              </a:lnSpc>
            </a:pPr>
            <a:r>
              <a:rPr sz="1600" spc="-10" dirty="0">
                <a:solidFill>
                  <a:srgbClr val="000308"/>
                </a:solidFill>
                <a:latin typeface="Arial"/>
                <a:cs typeface="Arial"/>
              </a:rPr>
              <a:t>Hội </a:t>
            </a:r>
            <a:r>
              <a:rPr sz="1600" spc="-5" dirty="0">
                <a:solidFill>
                  <a:srgbClr val="000308"/>
                </a:solidFill>
                <a:latin typeface="Arial"/>
                <a:cs typeface="Arial"/>
              </a:rPr>
              <a:t>thảo  </a:t>
            </a:r>
            <a:r>
              <a:rPr sz="1600" spc="-50" dirty="0">
                <a:solidFill>
                  <a:srgbClr val="000308"/>
                </a:solidFill>
                <a:latin typeface="Arial"/>
                <a:cs typeface="Arial"/>
              </a:rPr>
              <a:t>Text </a:t>
            </a:r>
            <a:r>
              <a:rPr sz="1600" spc="-5" dirty="0">
                <a:solidFill>
                  <a:srgbClr val="000308"/>
                </a:solidFill>
                <a:latin typeface="Arial"/>
                <a:cs typeface="Arial"/>
              </a:rPr>
              <a:t>chat  Google</a:t>
            </a:r>
            <a:r>
              <a:rPr sz="1600" spc="-1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600" spc="-50" dirty="0">
                <a:solidFill>
                  <a:srgbClr val="000308"/>
                </a:solidFill>
                <a:latin typeface="Arial"/>
                <a:cs typeface="Arial"/>
              </a:rPr>
              <a:t>Text</a:t>
            </a:r>
            <a:endParaRPr sz="16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</a:pPr>
            <a:r>
              <a:rPr sz="1600" spc="-5" dirty="0">
                <a:solidFill>
                  <a:srgbClr val="000308"/>
                </a:solidFill>
                <a:latin typeface="Arial"/>
                <a:cs typeface="Arial"/>
              </a:rPr>
              <a:t>Microsoft SharedView  Windows </a:t>
            </a:r>
            <a:r>
              <a:rPr sz="1600" dirty="0">
                <a:solidFill>
                  <a:srgbClr val="000308"/>
                </a:solidFill>
                <a:latin typeface="Arial"/>
                <a:cs typeface="Arial"/>
              </a:rPr>
              <a:t>Live</a:t>
            </a:r>
            <a:r>
              <a:rPr sz="1600" spc="-9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000308"/>
                </a:solidFill>
                <a:latin typeface="Arial"/>
                <a:cs typeface="Arial"/>
              </a:rPr>
              <a:t>SkyDrive  </a:t>
            </a:r>
            <a:r>
              <a:rPr sz="1600" spc="-10" dirty="0">
                <a:solidFill>
                  <a:srgbClr val="000308"/>
                </a:solidFill>
                <a:latin typeface="Arial"/>
                <a:cs typeface="Arial"/>
              </a:rPr>
              <a:t>Hội nghị truyền</a:t>
            </a:r>
            <a:r>
              <a:rPr sz="1600" spc="3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600" spc="-10" dirty="0">
                <a:solidFill>
                  <a:srgbClr val="000308"/>
                </a:solidFill>
                <a:latin typeface="Arial"/>
                <a:cs typeface="Arial"/>
              </a:rPr>
              <a:t>hình</a:t>
            </a:r>
            <a:endParaRPr sz="16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583173" y="4438332"/>
            <a:ext cx="1731010" cy="7569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solidFill>
                  <a:srgbClr val="000308"/>
                </a:solidFill>
                <a:latin typeface="Arial"/>
                <a:cs typeface="Arial"/>
              </a:rPr>
              <a:t>Email</a:t>
            </a:r>
            <a:endParaRPr sz="16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</a:pPr>
            <a:r>
              <a:rPr sz="1600" spc="-5" dirty="0">
                <a:solidFill>
                  <a:srgbClr val="000308"/>
                </a:solidFill>
                <a:latin typeface="Arial"/>
                <a:cs typeface="Arial"/>
              </a:rPr>
              <a:t>Diễn đàn thảo </a:t>
            </a:r>
            <a:r>
              <a:rPr sz="1600" spc="-10" dirty="0">
                <a:solidFill>
                  <a:srgbClr val="000308"/>
                </a:solidFill>
                <a:latin typeface="Arial"/>
                <a:cs typeface="Arial"/>
              </a:rPr>
              <a:t>luận  Đội </a:t>
            </a:r>
            <a:r>
              <a:rPr sz="1600" spc="-5" dirty="0">
                <a:solidFill>
                  <a:srgbClr val="000308"/>
                </a:solidFill>
                <a:latin typeface="Arial"/>
                <a:cs typeface="Arial"/>
              </a:rPr>
              <a:t>khảo</a:t>
            </a:r>
            <a:r>
              <a:rPr sz="1600" spc="-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000308"/>
                </a:solidFill>
                <a:latin typeface="Arial"/>
                <a:cs typeface="Arial"/>
              </a:rPr>
              <a:t>sát</a:t>
            </a:r>
            <a:endParaRPr sz="1600">
              <a:latin typeface="Arial"/>
              <a:cs typeface="Arial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2798445" y="6169520"/>
            <a:ext cx="5501005" cy="285750"/>
          </a:xfrm>
          <a:custGeom>
            <a:avLst/>
            <a:gdLst/>
            <a:ahLst/>
            <a:cxnLst/>
            <a:rect l="l" t="t" r="r" b="b"/>
            <a:pathLst>
              <a:path w="5501005" h="285750">
                <a:moveTo>
                  <a:pt x="5500751" y="0"/>
                </a:moveTo>
                <a:lnTo>
                  <a:pt x="5498877" y="55612"/>
                </a:lnTo>
                <a:lnTo>
                  <a:pt x="5493765" y="101026"/>
                </a:lnTo>
                <a:lnTo>
                  <a:pt x="5486177" y="131646"/>
                </a:lnTo>
                <a:lnTo>
                  <a:pt x="5476875" y="142875"/>
                </a:lnTo>
                <a:lnTo>
                  <a:pt x="2774188" y="142875"/>
                </a:lnTo>
                <a:lnTo>
                  <a:pt x="2764885" y="154103"/>
                </a:lnTo>
                <a:lnTo>
                  <a:pt x="2757296" y="184723"/>
                </a:lnTo>
                <a:lnTo>
                  <a:pt x="2752185" y="230137"/>
                </a:lnTo>
                <a:lnTo>
                  <a:pt x="2750312" y="285750"/>
                </a:lnTo>
                <a:lnTo>
                  <a:pt x="2748440" y="230137"/>
                </a:lnTo>
                <a:lnTo>
                  <a:pt x="2743342" y="184723"/>
                </a:lnTo>
                <a:lnTo>
                  <a:pt x="2735792" y="154103"/>
                </a:lnTo>
                <a:lnTo>
                  <a:pt x="2726563" y="142875"/>
                </a:lnTo>
                <a:lnTo>
                  <a:pt x="23749" y="142875"/>
                </a:lnTo>
                <a:lnTo>
                  <a:pt x="14519" y="131646"/>
                </a:lnTo>
                <a:lnTo>
                  <a:pt x="6969" y="101026"/>
                </a:lnTo>
                <a:lnTo>
                  <a:pt x="1871" y="55612"/>
                </a:lnTo>
                <a:lnTo>
                  <a:pt x="0" y="0"/>
                </a:lnTo>
              </a:path>
            </a:pathLst>
          </a:custGeom>
          <a:ln w="9999">
            <a:solidFill>
              <a:srgbClr val="003CA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4520310" y="6399440"/>
            <a:ext cx="17399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u="heavy" spc="-445" dirty="0">
                <a:solidFill>
                  <a:srgbClr val="000308"/>
                </a:solidFill>
                <a:uFill>
                  <a:solidFill>
                    <a:srgbClr val="000308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800" u="heavy" spc="-5" dirty="0">
                <a:solidFill>
                  <a:srgbClr val="000308"/>
                </a:solidFill>
                <a:uFill>
                  <a:solidFill>
                    <a:srgbClr val="000308"/>
                  </a:solidFill>
                </a:uFill>
                <a:latin typeface="Arial"/>
                <a:cs typeface="Arial"/>
              </a:rPr>
              <a:t>Các cuộc họp</a:t>
            </a:r>
            <a:r>
              <a:rPr sz="1800" u="heavy" spc="-70" dirty="0">
                <a:solidFill>
                  <a:srgbClr val="000308"/>
                </a:solidFill>
                <a:uFill>
                  <a:solidFill>
                    <a:srgbClr val="000308"/>
                  </a:solidFill>
                </a:uFill>
                <a:latin typeface="Arial"/>
                <a:cs typeface="Arial"/>
              </a:rPr>
              <a:t> </a:t>
            </a:r>
            <a:r>
              <a:rPr sz="1800" u="heavy" spc="-5" dirty="0">
                <a:solidFill>
                  <a:srgbClr val="000308"/>
                </a:solidFill>
                <a:uFill>
                  <a:solidFill>
                    <a:srgbClr val="000308"/>
                  </a:solidFill>
                </a:uFill>
                <a:latin typeface="Arial"/>
                <a:cs typeface="Arial"/>
              </a:rPr>
              <a:t>ảo</a:t>
            </a:r>
            <a:endParaRPr sz="1800">
              <a:latin typeface="Arial"/>
              <a:cs typeface="Arial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639445" y="2961753"/>
            <a:ext cx="7727950" cy="0"/>
          </a:xfrm>
          <a:custGeom>
            <a:avLst/>
            <a:gdLst/>
            <a:ahLst/>
            <a:cxnLst/>
            <a:rect l="l" t="t" r="r" b="b"/>
            <a:pathLst>
              <a:path w="7727950">
                <a:moveTo>
                  <a:pt x="0" y="0"/>
                </a:moveTo>
                <a:lnTo>
                  <a:pt x="7727950" y="0"/>
                </a:lnTo>
              </a:path>
            </a:pathLst>
          </a:custGeom>
          <a:ln w="381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4" name="object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5257686"/>
              </p:ext>
            </p:extLst>
          </p:nvPr>
        </p:nvGraphicFramePr>
        <p:xfrm>
          <a:off x="382905" y="1931474"/>
          <a:ext cx="7727950" cy="84188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78730"/>
                <a:gridCol w="2649220"/>
              </a:tblGrid>
              <a:tr h="841883">
                <a:tc>
                  <a:txBody>
                    <a:bodyPr/>
                    <a:lstStyle/>
                    <a:p>
                      <a:pPr marL="554990" marR="32702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dirty="0">
                          <a:solidFill>
                            <a:srgbClr val="003185"/>
                          </a:solidFill>
                          <a:latin typeface="Arial"/>
                          <a:cs typeface="Arial"/>
                        </a:rPr>
                        <a:t>Gặp nhau tại</a:t>
                      </a:r>
                      <a:r>
                        <a:rPr sz="1200" spc="-245" dirty="0">
                          <a:solidFill>
                            <a:srgbClr val="003185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solidFill>
                            <a:srgbClr val="003185"/>
                          </a:solidFill>
                          <a:latin typeface="Arial"/>
                          <a:cs typeface="Arial"/>
                        </a:rPr>
                        <a:t>cùng một thời </a:t>
                      </a:r>
                      <a:r>
                        <a:rPr sz="1200" spc="-5" dirty="0">
                          <a:solidFill>
                            <a:srgbClr val="003185"/>
                          </a:solidFill>
                          <a:latin typeface="Arial"/>
                          <a:cs typeface="Arial"/>
                        </a:rPr>
                        <a:t>điểm, nhưng </a:t>
                      </a:r>
                      <a:r>
                        <a:rPr sz="1200" dirty="0">
                          <a:solidFill>
                            <a:srgbClr val="003185"/>
                          </a:solidFill>
                          <a:latin typeface="Arial"/>
                          <a:cs typeface="Arial"/>
                        </a:rPr>
                        <a:t>không nhất </a:t>
                      </a:r>
                      <a:r>
                        <a:rPr sz="1200" spc="-5" dirty="0">
                          <a:solidFill>
                            <a:srgbClr val="003185"/>
                          </a:solidFill>
                          <a:latin typeface="Arial"/>
                          <a:cs typeface="Arial"/>
                        </a:rPr>
                        <a:t>thiết </a:t>
                      </a:r>
                      <a:r>
                        <a:rPr sz="1200" dirty="0">
                          <a:solidFill>
                            <a:srgbClr val="003185"/>
                          </a:solidFill>
                          <a:latin typeface="Arial"/>
                          <a:cs typeface="Arial"/>
                        </a:rPr>
                        <a:t>phải  ở cùng </a:t>
                      </a:r>
                      <a:r>
                        <a:rPr sz="1200" spc="-10" dirty="0">
                          <a:solidFill>
                            <a:srgbClr val="003185"/>
                          </a:solidFill>
                          <a:latin typeface="Arial"/>
                          <a:cs typeface="Arial"/>
                        </a:rPr>
                        <a:t>vị </a:t>
                      </a:r>
                      <a:r>
                        <a:rPr sz="1200" dirty="0">
                          <a:solidFill>
                            <a:srgbClr val="003185"/>
                          </a:solidFill>
                          <a:latin typeface="Arial"/>
                          <a:cs typeface="Arial"/>
                        </a:rPr>
                        <a:t>trí </a:t>
                      </a:r>
                      <a:r>
                        <a:rPr sz="1200" spc="-5" dirty="0">
                          <a:solidFill>
                            <a:srgbClr val="003185"/>
                          </a:solidFill>
                          <a:latin typeface="Arial"/>
                          <a:cs typeface="Arial"/>
                        </a:rPr>
                        <a:t>địa</a:t>
                      </a:r>
                      <a:r>
                        <a:rPr sz="1200" spc="-15" dirty="0">
                          <a:solidFill>
                            <a:srgbClr val="003185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5" dirty="0">
                          <a:solidFill>
                            <a:srgbClr val="003185"/>
                          </a:solidFill>
                          <a:latin typeface="Arial"/>
                          <a:cs typeface="Arial"/>
                        </a:rPr>
                        <a:t>lý</a:t>
                      </a:r>
                      <a:endParaRPr sz="1200" dirty="0">
                        <a:latin typeface="Arial"/>
                        <a:cs typeface="Arial"/>
                      </a:endParaRPr>
                    </a:p>
                    <a:p>
                      <a:pPr marL="554990" marR="471805">
                        <a:lnSpc>
                          <a:spcPct val="100000"/>
                        </a:lnSpc>
                      </a:pPr>
                      <a:r>
                        <a:rPr sz="1200" spc="-15" dirty="0">
                          <a:solidFill>
                            <a:srgbClr val="003185"/>
                          </a:solidFill>
                          <a:latin typeface="Trebuchet MS"/>
                          <a:cs typeface="Trebuchet MS"/>
                        </a:rPr>
                        <a:t>C</a:t>
                      </a:r>
                      <a:r>
                        <a:rPr sz="1200" spc="-15" dirty="0">
                          <a:solidFill>
                            <a:srgbClr val="003185"/>
                          </a:solidFill>
                          <a:latin typeface="Arial"/>
                          <a:cs typeface="Arial"/>
                        </a:rPr>
                        <a:t>ó </a:t>
                      </a:r>
                      <a:r>
                        <a:rPr sz="1200" dirty="0">
                          <a:solidFill>
                            <a:srgbClr val="003185"/>
                          </a:solidFill>
                          <a:latin typeface="Arial"/>
                          <a:cs typeface="Arial"/>
                        </a:rPr>
                        <a:t>thể bao </a:t>
                      </a:r>
                      <a:r>
                        <a:rPr sz="1200" spc="-5" dirty="0">
                          <a:solidFill>
                            <a:srgbClr val="003185"/>
                          </a:solidFill>
                          <a:latin typeface="Arial"/>
                          <a:cs typeface="Arial"/>
                        </a:rPr>
                        <a:t>gồm </a:t>
                      </a:r>
                      <a:r>
                        <a:rPr sz="1200" dirty="0">
                          <a:solidFill>
                            <a:srgbClr val="003185"/>
                          </a:solidFill>
                          <a:latin typeface="Arial"/>
                          <a:cs typeface="Arial"/>
                        </a:rPr>
                        <a:t>các cuộc </a:t>
                      </a:r>
                      <a:r>
                        <a:rPr sz="1200" spc="-5" dirty="0">
                          <a:solidFill>
                            <a:srgbClr val="003185"/>
                          </a:solidFill>
                          <a:latin typeface="Arial"/>
                          <a:cs typeface="Arial"/>
                        </a:rPr>
                        <a:t>gọi </a:t>
                      </a:r>
                      <a:r>
                        <a:rPr sz="1200" dirty="0">
                          <a:solidFill>
                            <a:srgbClr val="003185"/>
                          </a:solidFill>
                          <a:latin typeface="Arial"/>
                          <a:cs typeface="Arial"/>
                        </a:rPr>
                        <a:t>hội </a:t>
                      </a:r>
                      <a:r>
                        <a:rPr sz="1200" spc="-5" dirty="0">
                          <a:solidFill>
                            <a:srgbClr val="003185"/>
                          </a:solidFill>
                          <a:latin typeface="Arial"/>
                          <a:cs typeface="Arial"/>
                        </a:rPr>
                        <a:t>nghị, </a:t>
                      </a:r>
                      <a:r>
                        <a:rPr sz="1200" dirty="0">
                          <a:solidFill>
                            <a:srgbClr val="003185"/>
                          </a:solidFill>
                          <a:latin typeface="Arial"/>
                          <a:cs typeface="Arial"/>
                        </a:rPr>
                        <a:t>mặt đối mặt các</a:t>
                      </a:r>
                      <a:r>
                        <a:rPr sz="1200" spc="-195" dirty="0">
                          <a:solidFill>
                            <a:srgbClr val="003185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solidFill>
                            <a:srgbClr val="003185"/>
                          </a:solidFill>
                          <a:latin typeface="Arial"/>
                          <a:cs typeface="Arial"/>
                        </a:rPr>
                        <a:t>cuộc  họp hoặc các cuộc họp trực</a:t>
                      </a:r>
                      <a:r>
                        <a:rPr sz="1200" spc="-114" dirty="0">
                          <a:solidFill>
                            <a:srgbClr val="003185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5" dirty="0">
                          <a:solidFill>
                            <a:srgbClr val="003185"/>
                          </a:solidFill>
                          <a:latin typeface="Arial"/>
                          <a:cs typeface="Arial"/>
                        </a:rPr>
                        <a:t>tuyến</a:t>
                      </a:r>
                      <a:endParaRPr sz="1200" dirty="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T w="12700">
                      <a:solidFill>
                        <a:srgbClr val="FFFFFF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334645" marR="22796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dirty="0">
                          <a:solidFill>
                            <a:srgbClr val="003185"/>
                          </a:solidFill>
                          <a:latin typeface="Arial"/>
                          <a:cs typeface="Arial"/>
                        </a:rPr>
                        <a:t>không cùng một </a:t>
                      </a:r>
                      <a:r>
                        <a:rPr sz="1200" spc="-5" dirty="0">
                          <a:solidFill>
                            <a:srgbClr val="003185"/>
                          </a:solidFill>
                          <a:latin typeface="Arial"/>
                          <a:cs typeface="Arial"/>
                        </a:rPr>
                        <a:t>lúc </a:t>
                      </a:r>
                      <a:r>
                        <a:rPr sz="1200" dirty="0">
                          <a:solidFill>
                            <a:srgbClr val="003185"/>
                          </a:solidFill>
                          <a:latin typeface="Arial"/>
                          <a:cs typeface="Arial"/>
                        </a:rPr>
                        <a:t>hoặc</a:t>
                      </a:r>
                      <a:r>
                        <a:rPr sz="1200" spc="-185" dirty="0">
                          <a:solidFill>
                            <a:srgbClr val="003185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solidFill>
                            <a:srgbClr val="003185"/>
                          </a:solidFill>
                          <a:latin typeface="Arial"/>
                          <a:cs typeface="Arial"/>
                        </a:rPr>
                        <a:t>trong  cùng một </a:t>
                      </a:r>
                      <a:r>
                        <a:rPr sz="1200" spc="-10" dirty="0">
                          <a:solidFill>
                            <a:srgbClr val="003185"/>
                          </a:solidFill>
                          <a:latin typeface="Arial"/>
                          <a:cs typeface="Arial"/>
                        </a:rPr>
                        <a:t>vị </a:t>
                      </a:r>
                      <a:r>
                        <a:rPr sz="1200" dirty="0">
                          <a:solidFill>
                            <a:srgbClr val="003185"/>
                          </a:solidFill>
                          <a:latin typeface="Arial"/>
                          <a:cs typeface="Arial"/>
                        </a:rPr>
                        <a:t>trí </a:t>
                      </a:r>
                      <a:r>
                        <a:rPr sz="1200" spc="-5" dirty="0">
                          <a:solidFill>
                            <a:srgbClr val="003185"/>
                          </a:solidFill>
                          <a:latin typeface="Arial"/>
                          <a:cs typeface="Arial"/>
                        </a:rPr>
                        <a:t>địa</a:t>
                      </a:r>
                      <a:r>
                        <a:rPr sz="1200" spc="-40" dirty="0">
                          <a:solidFill>
                            <a:srgbClr val="003185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5" dirty="0">
                          <a:solidFill>
                            <a:srgbClr val="003185"/>
                          </a:solidFill>
                          <a:latin typeface="Arial"/>
                          <a:cs typeface="Arial"/>
                        </a:rPr>
                        <a:t>lý</a:t>
                      </a:r>
                      <a:endParaRPr sz="1200" dirty="0">
                        <a:latin typeface="Arial"/>
                        <a:cs typeface="Arial"/>
                      </a:endParaRPr>
                    </a:p>
                    <a:p>
                      <a:pPr marL="334645" marR="283845">
                        <a:lnSpc>
                          <a:spcPct val="100000"/>
                        </a:lnSpc>
                      </a:pPr>
                      <a:r>
                        <a:rPr sz="1200" spc="-15" dirty="0">
                          <a:solidFill>
                            <a:srgbClr val="003185"/>
                          </a:solidFill>
                          <a:latin typeface="Trebuchet MS"/>
                          <a:cs typeface="Trebuchet MS"/>
                        </a:rPr>
                        <a:t>C</a:t>
                      </a:r>
                      <a:r>
                        <a:rPr sz="1200" spc="-15" dirty="0">
                          <a:solidFill>
                            <a:srgbClr val="003185"/>
                          </a:solidFill>
                          <a:latin typeface="Arial"/>
                          <a:cs typeface="Arial"/>
                        </a:rPr>
                        <a:t>ó </a:t>
                      </a:r>
                      <a:r>
                        <a:rPr sz="1200" dirty="0">
                          <a:solidFill>
                            <a:srgbClr val="003185"/>
                          </a:solidFill>
                          <a:latin typeface="Arial"/>
                          <a:cs typeface="Arial"/>
                        </a:rPr>
                        <a:t>thể bao </a:t>
                      </a:r>
                      <a:r>
                        <a:rPr sz="1200" spc="-5" dirty="0">
                          <a:solidFill>
                            <a:srgbClr val="003185"/>
                          </a:solidFill>
                          <a:latin typeface="Arial"/>
                          <a:cs typeface="Arial"/>
                        </a:rPr>
                        <a:t>gồm diễn </a:t>
                      </a:r>
                      <a:r>
                        <a:rPr sz="1200" dirty="0">
                          <a:solidFill>
                            <a:srgbClr val="003185"/>
                          </a:solidFill>
                          <a:latin typeface="Arial"/>
                          <a:cs typeface="Arial"/>
                        </a:rPr>
                        <a:t>đàn</a:t>
                      </a:r>
                      <a:r>
                        <a:rPr sz="1200" spc="-145" dirty="0">
                          <a:solidFill>
                            <a:srgbClr val="003185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solidFill>
                            <a:srgbClr val="003185"/>
                          </a:solidFill>
                          <a:latin typeface="Arial"/>
                          <a:cs typeface="Arial"/>
                        </a:rPr>
                        <a:t>thảo  </a:t>
                      </a:r>
                      <a:r>
                        <a:rPr sz="1200" spc="-5" dirty="0">
                          <a:solidFill>
                            <a:srgbClr val="003185"/>
                          </a:solidFill>
                          <a:latin typeface="Arial"/>
                          <a:cs typeface="Arial"/>
                        </a:rPr>
                        <a:t>luận </a:t>
                      </a:r>
                      <a:r>
                        <a:rPr sz="1200" dirty="0">
                          <a:solidFill>
                            <a:srgbClr val="003185"/>
                          </a:solidFill>
                          <a:latin typeface="Arial"/>
                          <a:cs typeface="Arial"/>
                        </a:rPr>
                        <a:t>hoặc trao đổi</a:t>
                      </a:r>
                      <a:r>
                        <a:rPr sz="1200" spc="-90" dirty="0">
                          <a:solidFill>
                            <a:srgbClr val="003185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5" dirty="0">
                          <a:solidFill>
                            <a:srgbClr val="003185"/>
                          </a:solidFill>
                          <a:latin typeface="Arial"/>
                          <a:cs typeface="Arial"/>
                        </a:rPr>
                        <a:t>email</a:t>
                      </a:r>
                      <a:endParaRPr sz="1200" dirty="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T w="12700">
                      <a:solidFill>
                        <a:srgbClr val="FFFFFF"/>
                      </a:solidFill>
                      <a:prstDash val="solid"/>
                    </a:lnT>
                  </a:tcPr>
                </a:tc>
              </a:tr>
            </a:tbl>
          </a:graphicData>
        </a:graphic>
      </p:graphicFrame>
      <p:sp>
        <p:nvSpPr>
          <p:cNvPr id="26" name="Rectangle 25"/>
          <p:cNvSpPr/>
          <p:nvPr/>
        </p:nvSpPr>
        <p:spPr>
          <a:xfrm>
            <a:off x="1055499" y="1302568"/>
            <a:ext cx="534306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latin typeface="Arial"/>
                <a:cs typeface="Arial"/>
              </a:rPr>
              <a:t>Q3: </a:t>
            </a:r>
            <a:r>
              <a:rPr lang="en-US" sz="2800" dirty="0" err="1">
                <a:latin typeface="Arial"/>
                <a:cs typeface="Arial"/>
              </a:rPr>
              <a:t>Sử</a:t>
            </a:r>
            <a:r>
              <a:rPr lang="en-US" sz="2800" dirty="0">
                <a:latin typeface="Arial"/>
                <a:cs typeface="Arial"/>
              </a:rPr>
              <a:t> </a:t>
            </a:r>
            <a:r>
              <a:rPr lang="en-US" sz="2800" spc="-5" dirty="0" err="1">
                <a:latin typeface="Arial"/>
                <a:cs typeface="Arial"/>
              </a:rPr>
              <a:t>dụng</a:t>
            </a:r>
            <a:r>
              <a:rPr lang="en-US" sz="2800" spc="-5" dirty="0">
                <a:latin typeface="Arial"/>
                <a:cs typeface="Arial"/>
              </a:rPr>
              <a:t> </a:t>
            </a:r>
            <a:r>
              <a:rPr lang="en-US" sz="2800" dirty="0" err="1">
                <a:latin typeface="Arial"/>
                <a:cs typeface="Arial"/>
              </a:rPr>
              <a:t>các</a:t>
            </a:r>
            <a:r>
              <a:rPr lang="en-US" sz="2800" dirty="0">
                <a:latin typeface="Arial"/>
                <a:cs typeface="Arial"/>
              </a:rPr>
              <a:t> HTTT </a:t>
            </a:r>
            <a:r>
              <a:rPr lang="en-US" sz="2800" dirty="0" err="1">
                <a:latin typeface="Arial"/>
                <a:cs typeface="Arial"/>
              </a:rPr>
              <a:t>cộng</a:t>
            </a:r>
            <a:r>
              <a:rPr lang="en-US" sz="2800" spc="-185" dirty="0">
                <a:latin typeface="Arial"/>
                <a:cs typeface="Arial"/>
              </a:rPr>
              <a:t> </a:t>
            </a:r>
            <a:r>
              <a:rPr lang="en-US" sz="2800" spc="-5" dirty="0" err="1">
                <a:latin typeface="Arial"/>
                <a:cs typeface="Arial"/>
              </a:rPr>
              <a:t>tác</a:t>
            </a:r>
            <a:endParaRPr lang="en-US" sz="28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33400" y="533400"/>
            <a:ext cx="8001000" cy="990600"/>
          </a:xfrm>
          <a:custGeom>
            <a:avLst/>
            <a:gdLst/>
            <a:ahLst/>
            <a:cxnLst/>
            <a:rect l="l" t="t" r="r" b="b"/>
            <a:pathLst>
              <a:path w="8001000" h="990600">
                <a:moveTo>
                  <a:pt x="8001000" y="0"/>
                </a:moveTo>
                <a:lnTo>
                  <a:pt x="0" y="0"/>
                </a:lnTo>
                <a:lnTo>
                  <a:pt x="0" y="990600"/>
                </a:lnTo>
                <a:lnTo>
                  <a:pt x="8001000" y="990600"/>
                </a:lnTo>
                <a:lnTo>
                  <a:pt x="8001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3400" y="533400"/>
            <a:ext cx="8001000" cy="990600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17653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390"/>
              </a:spcBef>
            </a:pPr>
            <a:r>
              <a:rPr sz="4000" b="0" spc="-15" dirty="0">
                <a:latin typeface="Arial"/>
                <a:cs typeface="Arial"/>
              </a:rPr>
              <a:t>Virtual </a:t>
            </a:r>
            <a:r>
              <a:rPr sz="4000" b="0" spc="-5" dirty="0">
                <a:latin typeface="Arial"/>
                <a:cs typeface="Arial"/>
              </a:rPr>
              <a:t>Meetings – </a:t>
            </a:r>
            <a:r>
              <a:rPr sz="4000" b="0" spc="-10" dirty="0">
                <a:latin typeface="Arial"/>
                <a:cs typeface="Arial"/>
              </a:rPr>
              <a:t>Họp</a:t>
            </a:r>
            <a:r>
              <a:rPr sz="4000" b="0" spc="75" dirty="0">
                <a:latin typeface="Arial"/>
                <a:cs typeface="Arial"/>
              </a:rPr>
              <a:t> </a:t>
            </a:r>
            <a:r>
              <a:rPr sz="4000" b="0" spc="-5" dirty="0">
                <a:latin typeface="Arial"/>
                <a:cs typeface="Arial"/>
              </a:rPr>
              <a:t>ảo</a:t>
            </a:r>
            <a:endParaRPr sz="40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dirty="0"/>
              <a:t>2-</a:t>
            </a:r>
            <a:fld id="{81D60167-4931-47E6-BA6A-407CBD079E47}" type="slidenum">
              <a:rPr dirty="0"/>
              <a:t>15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707542" y="1549653"/>
            <a:ext cx="7498715" cy="47212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5"/>
              </a:spcBef>
              <a:buSzPct val="70000"/>
              <a:buChar char="•"/>
              <a:tabLst>
                <a:tab pos="354965" algn="l"/>
                <a:tab pos="355600" algn="l"/>
              </a:tabLst>
            </a:pP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Không yêu cầu tất cả mọi </a:t>
            </a:r>
            <a:r>
              <a:rPr sz="2000" spc="-5" dirty="0">
                <a:solidFill>
                  <a:srgbClr val="003185"/>
                </a:solidFill>
                <a:latin typeface="Arial"/>
                <a:cs typeface="Arial"/>
              </a:rPr>
              <a:t>người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phải ở cùng một vị trí </a:t>
            </a:r>
            <a:r>
              <a:rPr sz="2000" spc="-5" dirty="0">
                <a:solidFill>
                  <a:srgbClr val="003185"/>
                </a:solidFill>
                <a:latin typeface="Arial"/>
                <a:cs typeface="Arial"/>
              </a:rPr>
              <a:t>và</a:t>
            </a:r>
            <a:r>
              <a:rPr sz="2000" spc="-19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cùng</a:t>
            </a:r>
            <a:endParaRPr sz="2000">
              <a:latin typeface="Arial"/>
              <a:cs typeface="Arial"/>
            </a:endParaRPr>
          </a:p>
          <a:p>
            <a:pPr marL="355600">
              <a:lnSpc>
                <a:spcPct val="100000"/>
              </a:lnSpc>
            </a:pP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một thời</a:t>
            </a:r>
            <a:r>
              <a:rPr sz="2000" spc="-5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3185"/>
                </a:solidFill>
                <a:latin typeface="Arial"/>
                <a:cs typeface="Arial"/>
              </a:rPr>
              <a:t>điểm</a:t>
            </a:r>
            <a:endParaRPr sz="20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480"/>
              </a:spcBef>
              <a:buSzPct val="70000"/>
              <a:buChar char="•"/>
              <a:tabLst>
                <a:tab pos="354965" algn="l"/>
                <a:tab pos="355600" algn="l"/>
              </a:tabLst>
            </a:pP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Các công cụ cuộc họp</a:t>
            </a:r>
            <a:r>
              <a:rPr sz="2000" spc="-8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ảo</a:t>
            </a:r>
            <a:endParaRPr sz="2000">
              <a:latin typeface="Arial"/>
              <a:cs typeface="Arial"/>
            </a:endParaRPr>
          </a:p>
          <a:p>
            <a:pPr marL="756285" marR="247015" lvl="1" indent="-287020">
              <a:lnSpc>
                <a:spcPct val="100000"/>
              </a:lnSpc>
              <a:spcBef>
                <a:spcPts val="480"/>
              </a:spcBef>
              <a:buChar char="―"/>
              <a:tabLst>
                <a:tab pos="756920" algn="l"/>
              </a:tabLst>
            </a:pPr>
            <a:r>
              <a:rPr sz="2000" spc="-5" dirty="0">
                <a:solidFill>
                  <a:srgbClr val="003185"/>
                </a:solidFill>
                <a:latin typeface="Arial"/>
                <a:cs typeface="Arial"/>
              </a:rPr>
              <a:t>Cuộc gọi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thảo </a:t>
            </a:r>
            <a:r>
              <a:rPr sz="2000" spc="-5" dirty="0">
                <a:solidFill>
                  <a:srgbClr val="003185"/>
                </a:solidFill>
                <a:latin typeface="Arial"/>
                <a:cs typeface="Arial"/>
              </a:rPr>
              <a:t>luận: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có thể gặp khó khăn </a:t>
            </a:r>
            <a:r>
              <a:rPr sz="2000" spc="-5" dirty="0">
                <a:solidFill>
                  <a:srgbClr val="003185"/>
                </a:solidFill>
                <a:latin typeface="Arial"/>
                <a:cs typeface="Arial"/>
              </a:rPr>
              <a:t>để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sắp xếp</a:t>
            </a:r>
            <a:r>
              <a:rPr sz="2000" spc="-17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3185"/>
                </a:solidFill>
                <a:latin typeface="Arial"/>
                <a:cs typeface="Arial"/>
              </a:rPr>
              <a:t>đúng 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thời</a:t>
            </a:r>
            <a:r>
              <a:rPr sz="2000" spc="-2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3185"/>
                </a:solidFill>
                <a:latin typeface="Arial"/>
                <a:cs typeface="Arial"/>
              </a:rPr>
              <a:t>điểm</a:t>
            </a:r>
            <a:endParaRPr sz="2000">
              <a:latin typeface="Arial"/>
              <a:cs typeface="Arial"/>
            </a:endParaRPr>
          </a:p>
          <a:p>
            <a:pPr marL="756285" marR="5080" lvl="1" indent="-287020">
              <a:lnSpc>
                <a:spcPct val="100000"/>
              </a:lnSpc>
              <a:spcBef>
                <a:spcPts val="484"/>
              </a:spcBef>
              <a:buChar char="―"/>
              <a:tabLst>
                <a:tab pos="756920" algn="l"/>
              </a:tabLst>
            </a:pPr>
            <a:r>
              <a:rPr sz="2000" spc="-25" dirty="0">
                <a:solidFill>
                  <a:srgbClr val="003185"/>
                </a:solidFill>
                <a:latin typeface="Arial"/>
                <a:cs typeface="Arial"/>
              </a:rPr>
              <a:t>Trò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chuyện bằng văn bản: </a:t>
            </a:r>
            <a:r>
              <a:rPr sz="2000" spc="-5" dirty="0">
                <a:solidFill>
                  <a:srgbClr val="003185"/>
                </a:solidFill>
                <a:latin typeface="Arial"/>
                <a:cs typeface="Arial"/>
              </a:rPr>
              <a:t>dễ dàng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hơn </a:t>
            </a:r>
            <a:r>
              <a:rPr sz="2000" spc="-5" dirty="0">
                <a:solidFill>
                  <a:srgbClr val="003185"/>
                </a:solidFill>
                <a:latin typeface="Arial"/>
                <a:cs typeface="Arial"/>
              </a:rPr>
              <a:t>để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sắp xếp </a:t>
            </a:r>
            <a:r>
              <a:rPr sz="2000" spc="-5" dirty="0">
                <a:solidFill>
                  <a:srgbClr val="003185"/>
                </a:solidFill>
                <a:latin typeface="Arial"/>
                <a:cs typeface="Arial"/>
              </a:rPr>
              <a:t>nếu</a:t>
            </a:r>
            <a:r>
              <a:rPr sz="2000" spc="-17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mọi  người </a:t>
            </a:r>
            <a:r>
              <a:rPr sz="2000" spc="-5" dirty="0">
                <a:solidFill>
                  <a:srgbClr val="003185"/>
                </a:solidFill>
                <a:latin typeface="Arial"/>
                <a:cs typeface="Arial"/>
              </a:rPr>
              <a:t>đều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có thể nhắn tin di</a:t>
            </a:r>
            <a:r>
              <a:rPr sz="2000" spc="-10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động</a:t>
            </a:r>
            <a:endParaRPr sz="200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spcBef>
                <a:spcPts val="475"/>
              </a:spcBef>
              <a:buChar char="―"/>
              <a:tabLst>
                <a:tab pos="756920" algn="l"/>
              </a:tabLst>
            </a:pP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Hội thảo truyền hình: </a:t>
            </a:r>
            <a:r>
              <a:rPr sz="2000" spc="-5" dirty="0">
                <a:solidFill>
                  <a:srgbClr val="003185"/>
                </a:solidFill>
                <a:latin typeface="Arial"/>
                <a:cs typeface="Arial"/>
              </a:rPr>
              <a:t>đòi hỏi tất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cả mọi </a:t>
            </a:r>
            <a:r>
              <a:rPr sz="2000" spc="-5" dirty="0">
                <a:solidFill>
                  <a:srgbClr val="003185"/>
                </a:solidFill>
                <a:latin typeface="Arial"/>
                <a:cs typeface="Arial"/>
              </a:rPr>
              <a:t>người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phải có</a:t>
            </a:r>
            <a:r>
              <a:rPr sz="2000" spc="-14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các</a:t>
            </a:r>
            <a:endParaRPr sz="2000">
              <a:latin typeface="Arial"/>
              <a:cs typeface="Arial"/>
            </a:endParaRPr>
          </a:p>
          <a:p>
            <a:pPr marL="756285">
              <a:lnSpc>
                <a:spcPct val="100000"/>
              </a:lnSpc>
              <a:spcBef>
                <a:spcPts val="5"/>
              </a:spcBef>
            </a:pPr>
            <a:r>
              <a:rPr sz="2000" spc="-5" dirty="0">
                <a:solidFill>
                  <a:srgbClr val="003185"/>
                </a:solidFill>
                <a:latin typeface="Arial"/>
                <a:cs typeface="Arial"/>
              </a:rPr>
              <a:t>thiết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bị </a:t>
            </a:r>
            <a:r>
              <a:rPr sz="2000" spc="-5" dirty="0">
                <a:solidFill>
                  <a:srgbClr val="003185"/>
                </a:solidFill>
                <a:latin typeface="Arial"/>
                <a:cs typeface="Arial"/>
              </a:rPr>
              <a:t>thích</a:t>
            </a:r>
            <a:r>
              <a:rPr sz="2000" spc="-8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3185"/>
                </a:solidFill>
                <a:latin typeface="Arial"/>
                <a:cs typeface="Arial"/>
              </a:rPr>
              <a:t>hợp</a:t>
            </a:r>
            <a:endParaRPr sz="2000">
              <a:latin typeface="Arial"/>
              <a:cs typeface="Arial"/>
            </a:endParaRPr>
          </a:p>
          <a:p>
            <a:pPr marL="756285" marR="76835" lvl="1" indent="-287020">
              <a:lnSpc>
                <a:spcPct val="100000"/>
              </a:lnSpc>
              <a:spcBef>
                <a:spcPts val="480"/>
              </a:spcBef>
              <a:buChar char="―"/>
              <a:tabLst>
                <a:tab pos="756920" algn="l"/>
              </a:tabLst>
            </a:pP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Email: </a:t>
            </a:r>
            <a:r>
              <a:rPr sz="2000" spc="-5" dirty="0">
                <a:solidFill>
                  <a:srgbClr val="003185"/>
                </a:solidFill>
                <a:latin typeface="Arial"/>
                <a:cs typeface="Arial"/>
              </a:rPr>
              <a:t>quen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thuộc nhất </a:t>
            </a:r>
            <a:r>
              <a:rPr sz="2000" spc="-5" dirty="0">
                <a:solidFill>
                  <a:srgbClr val="003185"/>
                </a:solidFill>
                <a:latin typeface="Arial"/>
                <a:cs typeface="Arial"/>
              </a:rPr>
              <a:t>nhưng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có </a:t>
            </a:r>
            <a:r>
              <a:rPr sz="2000" spc="-5" dirty="0">
                <a:solidFill>
                  <a:srgbClr val="003185"/>
                </a:solidFill>
                <a:latin typeface="Arial"/>
                <a:cs typeface="Arial"/>
              </a:rPr>
              <a:t>hạn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chế trong </a:t>
            </a:r>
            <a:r>
              <a:rPr sz="2000" spc="-5" dirty="0">
                <a:solidFill>
                  <a:srgbClr val="003185"/>
                </a:solidFill>
                <a:latin typeface="Arial"/>
                <a:cs typeface="Arial"/>
              </a:rPr>
              <a:t>quản lý</a:t>
            </a:r>
            <a:r>
              <a:rPr sz="2000" spc="-16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3185"/>
                </a:solidFill>
                <a:latin typeface="Arial"/>
                <a:cs typeface="Arial"/>
              </a:rPr>
              <a:t>nội 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dung</a:t>
            </a:r>
            <a:endParaRPr sz="2000">
              <a:latin typeface="Arial"/>
              <a:cs typeface="Arial"/>
            </a:endParaRPr>
          </a:p>
          <a:p>
            <a:pPr marL="826135" lvl="1" indent="-356870">
              <a:lnSpc>
                <a:spcPct val="100000"/>
              </a:lnSpc>
              <a:spcBef>
                <a:spcPts val="480"/>
              </a:spcBef>
              <a:buChar char="―"/>
              <a:tabLst>
                <a:tab pos="826769" algn="l"/>
              </a:tabLst>
            </a:pPr>
            <a:r>
              <a:rPr sz="2000" spc="-5" dirty="0">
                <a:solidFill>
                  <a:srgbClr val="003185"/>
                </a:solidFill>
                <a:latin typeface="Arial"/>
                <a:cs typeface="Arial"/>
              </a:rPr>
              <a:t>Diễn đàn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thảo </a:t>
            </a:r>
            <a:r>
              <a:rPr sz="2000" spc="-5" dirty="0">
                <a:solidFill>
                  <a:srgbClr val="003185"/>
                </a:solidFill>
                <a:latin typeface="Arial"/>
                <a:cs typeface="Arial"/>
              </a:rPr>
              <a:t>luận: nội dung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có tổ chức hơn so với</a:t>
            </a:r>
            <a:r>
              <a:rPr sz="2000" spc="-13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email</a:t>
            </a:r>
            <a:endParaRPr sz="2000">
              <a:latin typeface="Arial"/>
              <a:cs typeface="Arial"/>
            </a:endParaRPr>
          </a:p>
          <a:p>
            <a:pPr marL="469900">
              <a:lnSpc>
                <a:spcPct val="100000"/>
              </a:lnSpc>
              <a:spcBef>
                <a:spcPts val="484"/>
              </a:spcBef>
            </a:pPr>
            <a:r>
              <a:rPr sz="2000" spc="5" dirty="0">
                <a:solidFill>
                  <a:srgbClr val="003185"/>
                </a:solidFill>
                <a:latin typeface="Arial"/>
                <a:cs typeface="Arial"/>
              </a:rPr>
              <a:t>―</a:t>
            </a:r>
            <a:r>
              <a:rPr sz="2000" spc="-40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3185"/>
                </a:solidFill>
                <a:latin typeface="Arial"/>
                <a:cs typeface="Arial"/>
              </a:rPr>
              <a:t>Đội điều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tra: dễ </a:t>
            </a:r>
            <a:r>
              <a:rPr sz="2000" spc="-5" dirty="0">
                <a:solidFill>
                  <a:srgbClr val="003185"/>
                </a:solidFill>
                <a:latin typeface="Arial"/>
                <a:cs typeface="Arial"/>
              </a:rPr>
              <a:t>quản lý nhưng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không cung cấp </a:t>
            </a:r>
            <a:r>
              <a:rPr sz="2000" spc="-5" dirty="0">
                <a:solidFill>
                  <a:srgbClr val="003185"/>
                </a:solidFill>
                <a:latin typeface="Arial"/>
                <a:cs typeface="Arial"/>
              </a:rPr>
              <a:t>nhiều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thảo</a:t>
            </a:r>
            <a:endParaRPr sz="2000">
              <a:latin typeface="Arial"/>
              <a:cs typeface="Arial"/>
            </a:endParaRPr>
          </a:p>
          <a:p>
            <a:pPr marL="756285">
              <a:lnSpc>
                <a:spcPct val="100000"/>
              </a:lnSpc>
            </a:pPr>
            <a:r>
              <a:rPr sz="2000" spc="-5" dirty="0">
                <a:solidFill>
                  <a:srgbClr val="003185"/>
                </a:solidFill>
                <a:latin typeface="Arial"/>
                <a:cs typeface="Arial"/>
              </a:rPr>
              <a:t>luận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tương</a:t>
            </a:r>
            <a:r>
              <a:rPr sz="2000" spc="-4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tác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8526809"/>
              </p:ext>
            </p:extLst>
          </p:nvPr>
        </p:nvGraphicFramePr>
        <p:xfrm>
          <a:off x="537528" y="609600"/>
          <a:ext cx="8001634" cy="551656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63775"/>
                <a:gridCol w="5737859"/>
              </a:tblGrid>
              <a:tr h="990536">
                <a:tc gridSpan="2"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890"/>
                        </a:spcBef>
                      </a:pPr>
                      <a:r>
                        <a:rPr sz="3200" dirty="0">
                          <a:solidFill>
                            <a:srgbClr val="003185"/>
                          </a:solidFill>
                          <a:latin typeface="Arial"/>
                          <a:cs typeface="Arial"/>
                        </a:rPr>
                        <a:t>Vận</a:t>
                      </a:r>
                      <a:r>
                        <a:rPr sz="3200" spc="-20" dirty="0">
                          <a:solidFill>
                            <a:srgbClr val="003185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3200" spc="-5" dirty="0">
                          <a:solidFill>
                            <a:srgbClr val="003185"/>
                          </a:solidFill>
                          <a:latin typeface="Arial"/>
                          <a:cs typeface="Arial"/>
                        </a:rPr>
                        <a:t>dụng</a:t>
                      </a:r>
                      <a:endParaRPr sz="3200" dirty="0">
                        <a:latin typeface="Arial"/>
                        <a:cs typeface="Arial"/>
                      </a:endParaRPr>
                    </a:p>
                  </a:txBody>
                  <a:tcPr marL="0" marR="0" marT="240030" marB="0">
                    <a:lnL w="9525">
                      <a:solidFill>
                        <a:srgbClr val="000308"/>
                      </a:solidFill>
                      <a:prstDash val="solid"/>
                    </a:lnL>
                    <a:lnR w="9525">
                      <a:solidFill>
                        <a:srgbClr val="000308"/>
                      </a:solidFill>
                      <a:prstDash val="solid"/>
                    </a:lnR>
                    <a:lnT w="9525">
                      <a:solidFill>
                        <a:srgbClr val="000308"/>
                      </a:solidFill>
                      <a:prstDash val="solid"/>
                    </a:lnT>
                    <a:lnB w="28575">
                      <a:solidFill>
                        <a:srgbClr val="003CAB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149513"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28575">
                      <a:solidFill>
                        <a:srgbClr val="003CAB"/>
                      </a:solidFill>
                      <a:prstDash val="solid"/>
                    </a:lnR>
                    <a:lnT w="28575" cap="flat" cmpd="sng" algn="ctr">
                      <a:solidFill>
                        <a:srgbClr val="003C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100" dirty="0">
                        <a:latin typeface="Times New Roman"/>
                        <a:cs typeface="Times New Roman"/>
                      </a:endParaRPr>
                    </a:p>
                    <a:p>
                      <a:pPr marL="110489" marR="767080">
                        <a:lnSpc>
                          <a:spcPts val="3020"/>
                        </a:lnSpc>
                        <a:spcBef>
                          <a:spcPts val="1850"/>
                        </a:spcBef>
                      </a:pPr>
                      <a:r>
                        <a:rPr sz="2800" spc="-5" dirty="0">
                          <a:solidFill>
                            <a:srgbClr val="003185"/>
                          </a:solidFill>
                          <a:latin typeface="Arial"/>
                          <a:cs typeface="Arial"/>
                        </a:rPr>
                        <a:t>Sinh </a:t>
                      </a:r>
                      <a:r>
                        <a:rPr sz="2800" dirty="0">
                          <a:solidFill>
                            <a:srgbClr val="003185"/>
                          </a:solidFill>
                          <a:latin typeface="Arial"/>
                          <a:cs typeface="Arial"/>
                        </a:rPr>
                        <a:t>viên </a:t>
                      </a:r>
                      <a:r>
                        <a:rPr sz="2800" spc="-5" dirty="0">
                          <a:solidFill>
                            <a:srgbClr val="003185"/>
                          </a:solidFill>
                          <a:latin typeface="Arial"/>
                          <a:cs typeface="Arial"/>
                        </a:rPr>
                        <a:t>nên bỏ các cuộc họp  </a:t>
                      </a:r>
                      <a:r>
                        <a:rPr sz="2800" dirty="0">
                          <a:solidFill>
                            <a:srgbClr val="003185"/>
                          </a:solidFill>
                          <a:latin typeface="Arial"/>
                          <a:cs typeface="Arial"/>
                        </a:rPr>
                        <a:t>face-to-face</a:t>
                      </a:r>
                      <a:endParaRPr sz="28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8575">
                      <a:solidFill>
                        <a:srgbClr val="003CAB"/>
                      </a:solidFill>
                      <a:prstDash val="solid"/>
                    </a:lnL>
                    <a:lnR w="28575">
                      <a:solidFill>
                        <a:srgbClr val="003CAB"/>
                      </a:solidFill>
                      <a:prstDash val="solid"/>
                    </a:lnR>
                    <a:lnT w="28575">
                      <a:solidFill>
                        <a:srgbClr val="003CAB"/>
                      </a:solidFill>
                      <a:prstDash val="solid"/>
                    </a:lnT>
                    <a:lnB w="28575">
                      <a:solidFill>
                        <a:srgbClr val="003CAB"/>
                      </a:solidFill>
                      <a:prstDash val="solid"/>
                    </a:lnB>
                  </a:tcPr>
                </a:tc>
              </a:tr>
              <a:tr h="2149856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28575">
                      <a:solidFill>
                        <a:srgbClr val="003CAB"/>
                      </a:solidFill>
                      <a:prstDash val="solid"/>
                    </a:lnR>
                    <a:lnT w="9525">
                      <a:solidFill>
                        <a:srgbClr val="000308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10489">
                        <a:lnSpc>
                          <a:spcPts val="2210"/>
                        </a:lnSpc>
                      </a:pPr>
                      <a:r>
                        <a:rPr sz="2000" dirty="0">
                          <a:solidFill>
                            <a:srgbClr val="003185"/>
                          </a:solidFill>
                          <a:latin typeface="Arial"/>
                          <a:cs typeface="Arial"/>
                        </a:rPr>
                        <a:t>Group calendar: Outlook,</a:t>
                      </a:r>
                      <a:r>
                        <a:rPr sz="2000" spc="-125" dirty="0">
                          <a:solidFill>
                            <a:srgbClr val="003185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000" u="heavy" spc="-5" dirty="0">
                          <a:solidFill>
                            <a:srgbClr val="005F2B"/>
                          </a:solidFill>
                          <a:uFill>
                            <a:solidFill>
                              <a:srgbClr val="005F2B"/>
                            </a:solidFill>
                          </a:uFill>
                          <a:latin typeface="Arial"/>
                          <a:cs typeface="Arial"/>
                          <a:hlinkClick r:id="rId2"/>
                        </a:rPr>
                        <a:t>Evite</a:t>
                      </a:r>
                      <a:endParaRPr sz="2000">
                        <a:latin typeface="Arial"/>
                        <a:cs typeface="Arial"/>
                      </a:endParaRPr>
                    </a:p>
                    <a:p>
                      <a:pPr marL="110489">
                        <a:lnSpc>
                          <a:spcPct val="100000"/>
                        </a:lnSpc>
                      </a:pPr>
                      <a:r>
                        <a:rPr sz="2000" spc="-5" dirty="0">
                          <a:solidFill>
                            <a:srgbClr val="003185"/>
                          </a:solidFill>
                          <a:latin typeface="Arial"/>
                          <a:cs typeface="Arial"/>
                        </a:rPr>
                        <a:t>Virtual </a:t>
                      </a:r>
                      <a:r>
                        <a:rPr sz="2000" dirty="0">
                          <a:solidFill>
                            <a:srgbClr val="003185"/>
                          </a:solidFill>
                          <a:latin typeface="Arial"/>
                          <a:cs typeface="Arial"/>
                        </a:rPr>
                        <a:t>meetings:</a:t>
                      </a:r>
                      <a:r>
                        <a:rPr sz="2000" spc="-45" dirty="0">
                          <a:solidFill>
                            <a:srgbClr val="003185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000" dirty="0">
                          <a:solidFill>
                            <a:srgbClr val="003185"/>
                          </a:solidFill>
                          <a:latin typeface="Arial"/>
                          <a:cs typeface="Arial"/>
                        </a:rPr>
                        <a:t>Synchronous</a:t>
                      </a:r>
                      <a:endParaRPr sz="2000">
                        <a:latin typeface="Arial"/>
                        <a:cs typeface="Arial"/>
                      </a:endParaRPr>
                    </a:p>
                    <a:p>
                      <a:pPr marL="568325">
                        <a:lnSpc>
                          <a:spcPct val="100000"/>
                        </a:lnSpc>
                      </a:pPr>
                      <a:r>
                        <a:rPr sz="2000" dirty="0">
                          <a:solidFill>
                            <a:srgbClr val="003185"/>
                          </a:solidFill>
                          <a:latin typeface="Arial"/>
                          <a:cs typeface="Arial"/>
                        </a:rPr>
                        <a:t>Conference</a:t>
                      </a:r>
                      <a:r>
                        <a:rPr sz="2000" spc="-60" dirty="0">
                          <a:solidFill>
                            <a:srgbClr val="003185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000" dirty="0">
                          <a:solidFill>
                            <a:srgbClr val="003185"/>
                          </a:solidFill>
                          <a:latin typeface="Arial"/>
                          <a:cs typeface="Arial"/>
                        </a:rPr>
                        <a:t>calls</a:t>
                      </a:r>
                      <a:endParaRPr sz="2000">
                        <a:latin typeface="Arial"/>
                        <a:cs typeface="Arial"/>
                      </a:endParaRPr>
                    </a:p>
                    <a:p>
                      <a:pPr marL="568325" marR="1631314">
                        <a:lnSpc>
                          <a:spcPct val="100000"/>
                        </a:lnSpc>
                      </a:pPr>
                      <a:r>
                        <a:rPr sz="2000" spc="-5" dirty="0">
                          <a:solidFill>
                            <a:srgbClr val="003185"/>
                          </a:solidFill>
                          <a:latin typeface="Arial"/>
                          <a:cs typeface="Arial"/>
                        </a:rPr>
                        <a:t>Webinars: </a:t>
                      </a:r>
                      <a:r>
                        <a:rPr sz="2000" u="heavy" spc="-10" dirty="0">
                          <a:solidFill>
                            <a:srgbClr val="005F2B"/>
                          </a:solidFill>
                          <a:uFill>
                            <a:solidFill>
                              <a:srgbClr val="005F2B"/>
                            </a:solidFill>
                          </a:uFill>
                          <a:latin typeface="Arial"/>
                          <a:cs typeface="Arial"/>
                          <a:hlinkClick r:id="rId3"/>
                        </a:rPr>
                        <a:t>WebEx</a:t>
                      </a:r>
                      <a:r>
                        <a:rPr sz="2000" spc="-10" dirty="0">
                          <a:solidFill>
                            <a:srgbClr val="003185"/>
                          </a:solidFill>
                          <a:latin typeface="Arial"/>
                          <a:cs typeface="Arial"/>
                        </a:rPr>
                        <a:t>,</a:t>
                      </a:r>
                      <a:r>
                        <a:rPr sz="2000" spc="-70" dirty="0">
                          <a:solidFill>
                            <a:srgbClr val="003185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000" u="heavy" spc="-5" dirty="0">
                          <a:solidFill>
                            <a:srgbClr val="005F2B"/>
                          </a:solidFill>
                          <a:uFill>
                            <a:solidFill>
                              <a:srgbClr val="005F2B"/>
                            </a:solidFill>
                          </a:uFill>
                          <a:latin typeface="Arial"/>
                          <a:cs typeface="Arial"/>
                          <a:hlinkClick r:id="rId4"/>
                        </a:rPr>
                        <a:t>SharedView </a:t>
                      </a:r>
                      <a:r>
                        <a:rPr sz="2000" spc="-5" dirty="0">
                          <a:solidFill>
                            <a:srgbClr val="005F2B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000" dirty="0">
                          <a:solidFill>
                            <a:srgbClr val="003185"/>
                          </a:solidFill>
                          <a:latin typeface="Arial"/>
                          <a:cs typeface="Arial"/>
                        </a:rPr>
                        <a:t>Multiparty </a:t>
                      </a:r>
                      <a:r>
                        <a:rPr sz="2000" spc="-5" dirty="0">
                          <a:solidFill>
                            <a:srgbClr val="003185"/>
                          </a:solidFill>
                          <a:latin typeface="Arial"/>
                          <a:cs typeface="Arial"/>
                        </a:rPr>
                        <a:t>text </a:t>
                      </a:r>
                      <a:r>
                        <a:rPr sz="2000" dirty="0">
                          <a:solidFill>
                            <a:srgbClr val="003185"/>
                          </a:solidFill>
                          <a:latin typeface="Arial"/>
                          <a:cs typeface="Arial"/>
                        </a:rPr>
                        <a:t>chat:</a:t>
                      </a:r>
                      <a:r>
                        <a:rPr sz="2000" spc="-85" dirty="0">
                          <a:solidFill>
                            <a:srgbClr val="003185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000" u="heavy" dirty="0">
                          <a:solidFill>
                            <a:srgbClr val="005F2B"/>
                          </a:solidFill>
                          <a:uFill>
                            <a:solidFill>
                              <a:srgbClr val="005F2B"/>
                            </a:solidFill>
                          </a:uFill>
                          <a:latin typeface="Arial"/>
                          <a:cs typeface="Arial"/>
                          <a:hlinkClick r:id="rId5"/>
                        </a:rPr>
                        <a:t>Groove</a:t>
                      </a:r>
                      <a:endParaRPr sz="2000">
                        <a:latin typeface="Arial"/>
                        <a:cs typeface="Arial"/>
                      </a:endParaRPr>
                    </a:p>
                    <a:p>
                      <a:pPr marL="110489">
                        <a:lnSpc>
                          <a:spcPct val="100000"/>
                        </a:lnSpc>
                      </a:pPr>
                      <a:r>
                        <a:rPr sz="2000" spc="-10" dirty="0">
                          <a:solidFill>
                            <a:srgbClr val="003185"/>
                          </a:solidFill>
                          <a:latin typeface="Arial"/>
                          <a:cs typeface="Arial"/>
                        </a:rPr>
                        <a:t>Video </a:t>
                      </a:r>
                      <a:r>
                        <a:rPr sz="2000" dirty="0">
                          <a:solidFill>
                            <a:srgbClr val="003185"/>
                          </a:solidFill>
                          <a:latin typeface="Arial"/>
                          <a:cs typeface="Arial"/>
                        </a:rPr>
                        <a:t>conferencing: </a:t>
                      </a:r>
                      <a:r>
                        <a:rPr sz="2000" u="heavy" dirty="0">
                          <a:solidFill>
                            <a:srgbClr val="005F2B"/>
                          </a:solidFill>
                          <a:uFill>
                            <a:solidFill>
                              <a:srgbClr val="005F2B"/>
                            </a:solidFill>
                          </a:uFill>
                          <a:latin typeface="Arial"/>
                          <a:cs typeface="Arial"/>
                          <a:hlinkClick r:id="rId6"/>
                        </a:rPr>
                        <a:t>Live</a:t>
                      </a:r>
                      <a:r>
                        <a:rPr sz="2000" u="heavy" spc="-50" dirty="0">
                          <a:solidFill>
                            <a:srgbClr val="005F2B"/>
                          </a:solidFill>
                          <a:uFill>
                            <a:solidFill>
                              <a:srgbClr val="005F2B"/>
                            </a:solidFill>
                          </a:uFill>
                          <a:latin typeface="Arial"/>
                          <a:cs typeface="Arial"/>
                          <a:hlinkClick r:id="rId6"/>
                        </a:rPr>
                        <a:t> </a:t>
                      </a:r>
                      <a:r>
                        <a:rPr sz="2000" u="heavy" dirty="0">
                          <a:solidFill>
                            <a:srgbClr val="005F2B"/>
                          </a:solidFill>
                          <a:uFill>
                            <a:solidFill>
                              <a:srgbClr val="005F2B"/>
                            </a:solidFill>
                          </a:uFill>
                          <a:latin typeface="Arial"/>
                          <a:cs typeface="Arial"/>
                          <a:hlinkClick r:id="rId6"/>
                        </a:rPr>
                        <a:t>Meeting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8575">
                      <a:solidFill>
                        <a:srgbClr val="003CAB"/>
                      </a:solidFill>
                      <a:prstDash val="solid"/>
                    </a:lnL>
                    <a:lnR w="28575">
                      <a:solidFill>
                        <a:srgbClr val="003CAB"/>
                      </a:solidFill>
                      <a:prstDash val="solid"/>
                    </a:lnR>
                    <a:lnT w="28575">
                      <a:solidFill>
                        <a:srgbClr val="003CAB"/>
                      </a:solidFill>
                      <a:prstDash val="solid"/>
                    </a:lnT>
                    <a:lnB w="28575">
                      <a:solidFill>
                        <a:srgbClr val="003CA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  <a:tr h="226656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28575">
                      <a:solidFill>
                        <a:srgbClr val="003CAB"/>
                      </a:solidFill>
                      <a:prstDash val="solid"/>
                    </a:lnR>
                    <a:lnT w="9525">
                      <a:solidFill>
                        <a:srgbClr val="000308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3CAB"/>
                      </a:solidFill>
                      <a:prstDash val="solid"/>
                    </a:lnL>
                    <a:lnR w="28575">
                      <a:solidFill>
                        <a:srgbClr val="003CAB"/>
                      </a:solidFill>
                      <a:prstDash val="solid"/>
                    </a:lnR>
                    <a:lnT w="28575">
                      <a:solidFill>
                        <a:srgbClr val="003CAB"/>
                      </a:solidFill>
                      <a:prstDash val="solid"/>
                    </a:lnT>
                    <a:lnB w="28575">
                      <a:solidFill>
                        <a:srgbClr val="003CAB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11" name="object 11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dirty="0"/>
              <a:t>2-</a:t>
            </a:r>
            <a:fld id="{81D60167-4931-47E6-BA6A-407CBD079E47}" type="slidenum">
              <a:rPr dirty="0"/>
              <a:t>16</a:t>
            </a:fld>
            <a:endParaRPr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45844" y="2197735"/>
            <a:ext cx="200533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rgbClr val="003185"/>
                </a:solidFill>
                <a:latin typeface="Arial"/>
                <a:cs typeface="Arial"/>
              </a:rPr>
              <a:t>―Figure</a:t>
            </a:r>
            <a:r>
              <a:rPr sz="2800" spc="-4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003185"/>
                </a:solidFill>
                <a:latin typeface="Arial"/>
                <a:cs typeface="Arial"/>
              </a:rPr>
              <a:t>2-5</a:t>
            </a:r>
            <a:endParaRPr sz="28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33400" y="533400"/>
            <a:ext cx="8001000" cy="990600"/>
          </a:xfrm>
          <a:custGeom>
            <a:avLst/>
            <a:gdLst/>
            <a:ahLst/>
            <a:cxnLst/>
            <a:rect l="l" t="t" r="r" b="b"/>
            <a:pathLst>
              <a:path w="8001000" h="990600">
                <a:moveTo>
                  <a:pt x="8001000" y="0"/>
                </a:moveTo>
                <a:lnTo>
                  <a:pt x="0" y="0"/>
                </a:lnTo>
                <a:lnTo>
                  <a:pt x="0" y="990600"/>
                </a:lnTo>
                <a:lnTo>
                  <a:pt x="8001000" y="990600"/>
                </a:lnTo>
                <a:lnTo>
                  <a:pt x="8001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33400" y="533400"/>
            <a:ext cx="8001000" cy="990600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24003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890"/>
              </a:spcBef>
            </a:pPr>
            <a:r>
              <a:rPr sz="3200" dirty="0">
                <a:solidFill>
                  <a:srgbClr val="003185"/>
                </a:solidFill>
                <a:latin typeface="Arial"/>
                <a:cs typeface="Arial"/>
              </a:rPr>
              <a:t>Tham </a:t>
            </a:r>
            <a:r>
              <a:rPr sz="3200" spc="-5" dirty="0">
                <a:solidFill>
                  <a:srgbClr val="003185"/>
                </a:solidFill>
                <a:latin typeface="Arial"/>
                <a:cs typeface="Arial"/>
              </a:rPr>
              <a:t>gia một </a:t>
            </a:r>
            <a:r>
              <a:rPr sz="3200" dirty="0">
                <a:solidFill>
                  <a:srgbClr val="003185"/>
                </a:solidFill>
                <a:latin typeface="Arial"/>
                <a:cs typeface="Arial"/>
              </a:rPr>
              <a:t>cuộc </a:t>
            </a:r>
            <a:r>
              <a:rPr sz="3200" spc="-5" dirty="0">
                <a:solidFill>
                  <a:srgbClr val="003185"/>
                </a:solidFill>
                <a:latin typeface="Arial"/>
                <a:cs typeface="Arial"/>
              </a:rPr>
              <a:t>họp </a:t>
            </a:r>
            <a:r>
              <a:rPr sz="3200" dirty="0">
                <a:solidFill>
                  <a:srgbClr val="003185"/>
                </a:solidFill>
                <a:latin typeface="Arial"/>
                <a:cs typeface="Arial"/>
              </a:rPr>
              <a:t>trên</a:t>
            </a:r>
            <a:r>
              <a:rPr sz="3200" spc="-10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3200" spc="-5" dirty="0">
                <a:solidFill>
                  <a:srgbClr val="003185"/>
                </a:solidFill>
                <a:latin typeface="Arial"/>
                <a:cs typeface="Arial"/>
              </a:rPr>
              <a:t>mạng</a:t>
            </a:r>
            <a:endParaRPr sz="32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838200" y="1600200"/>
            <a:ext cx="7543800" cy="4495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dirty="0"/>
              <a:t>2-</a:t>
            </a:r>
            <a:fld id="{81D60167-4931-47E6-BA6A-407CBD079E47}" type="slidenum">
              <a:rPr dirty="0"/>
              <a:t>17</a:t>
            </a:fld>
            <a:endParaRPr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33400" y="533400"/>
            <a:ext cx="8001000" cy="990600"/>
          </a:xfrm>
          <a:custGeom>
            <a:avLst/>
            <a:gdLst/>
            <a:ahLst/>
            <a:cxnLst/>
            <a:rect l="l" t="t" r="r" b="b"/>
            <a:pathLst>
              <a:path w="8001000" h="990600">
                <a:moveTo>
                  <a:pt x="8001000" y="0"/>
                </a:moveTo>
                <a:lnTo>
                  <a:pt x="0" y="0"/>
                </a:lnTo>
                <a:lnTo>
                  <a:pt x="0" y="990600"/>
                </a:lnTo>
                <a:lnTo>
                  <a:pt x="8001000" y="990600"/>
                </a:lnTo>
                <a:lnTo>
                  <a:pt x="8001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3400" y="533400"/>
            <a:ext cx="8001000" cy="990600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24003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890"/>
              </a:spcBef>
            </a:pPr>
            <a:r>
              <a:rPr sz="3200" b="0" dirty="0">
                <a:latin typeface="Arial"/>
                <a:cs typeface="Arial"/>
              </a:rPr>
              <a:t>Ví </a:t>
            </a:r>
            <a:r>
              <a:rPr sz="3200" b="0" spc="-5" dirty="0">
                <a:latin typeface="Arial"/>
                <a:cs typeface="Arial"/>
              </a:rPr>
              <a:t>dụ </a:t>
            </a:r>
            <a:r>
              <a:rPr sz="3200" b="0" dirty="0">
                <a:latin typeface="Arial"/>
                <a:cs typeface="Arial"/>
              </a:rPr>
              <a:t>về </a:t>
            </a:r>
            <a:r>
              <a:rPr sz="3200" b="0" spc="-5" dirty="0">
                <a:latin typeface="Arial"/>
                <a:cs typeface="Arial"/>
              </a:rPr>
              <a:t>Diễn</a:t>
            </a:r>
            <a:r>
              <a:rPr sz="3200" b="0" spc="-45" dirty="0">
                <a:latin typeface="Arial"/>
                <a:cs typeface="Arial"/>
              </a:rPr>
              <a:t> </a:t>
            </a:r>
            <a:r>
              <a:rPr sz="3200" b="0" spc="-5" dirty="0">
                <a:latin typeface="Arial"/>
                <a:cs typeface="Arial"/>
              </a:rPr>
              <a:t>đàn</a:t>
            </a:r>
            <a:endParaRPr sz="32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dirty="0"/>
              <a:t>2-</a:t>
            </a:r>
            <a:fld id="{81D60167-4931-47E6-BA6A-407CBD079E47}" type="slidenum">
              <a:rPr dirty="0"/>
              <a:t>18</a:t>
            </a:fld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784225" y="1524000"/>
            <a:ext cx="7445375" cy="4572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33400" y="533400"/>
            <a:ext cx="8001000" cy="990600"/>
          </a:xfrm>
          <a:custGeom>
            <a:avLst/>
            <a:gdLst/>
            <a:ahLst/>
            <a:cxnLst/>
            <a:rect l="l" t="t" r="r" b="b"/>
            <a:pathLst>
              <a:path w="8001000" h="990600">
                <a:moveTo>
                  <a:pt x="8001000" y="0"/>
                </a:moveTo>
                <a:lnTo>
                  <a:pt x="0" y="0"/>
                </a:lnTo>
                <a:lnTo>
                  <a:pt x="0" y="990600"/>
                </a:lnTo>
                <a:lnTo>
                  <a:pt x="8001000" y="990600"/>
                </a:lnTo>
                <a:lnTo>
                  <a:pt x="8001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3400" y="533400"/>
            <a:ext cx="8001000" cy="990600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24003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890"/>
              </a:spcBef>
            </a:pPr>
            <a:r>
              <a:rPr sz="3200" b="0" dirty="0">
                <a:latin typeface="Arial"/>
                <a:cs typeface="Arial"/>
              </a:rPr>
              <a:t>Ví </a:t>
            </a:r>
            <a:r>
              <a:rPr sz="3200" b="0" spc="-5" dirty="0">
                <a:latin typeface="Arial"/>
                <a:cs typeface="Arial"/>
              </a:rPr>
              <a:t>dụ </a:t>
            </a:r>
            <a:r>
              <a:rPr sz="3200" b="0" dirty="0">
                <a:latin typeface="Arial"/>
                <a:cs typeface="Arial"/>
              </a:rPr>
              <a:t>về </a:t>
            </a:r>
            <a:r>
              <a:rPr sz="3200" b="0" spc="-5" dirty="0">
                <a:latin typeface="Arial"/>
                <a:cs typeface="Arial"/>
              </a:rPr>
              <a:t>điều </a:t>
            </a:r>
            <a:r>
              <a:rPr sz="3200" b="0" dirty="0">
                <a:latin typeface="Arial"/>
                <a:cs typeface="Arial"/>
              </a:rPr>
              <a:t>tra </a:t>
            </a:r>
            <a:r>
              <a:rPr sz="3200" b="0" spc="-5" dirty="0">
                <a:latin typeface="Arial"/>
                <a:cs typeface="Arial"/>
              </a:rPr>
              <a:t>thông qua</a:t>
            </a:r>
            <a:r>
              <a:rPr sz="3200" b="0" spc="-90" dirty="0">
                <a:latin typeface="Arial"/>
                <a:cs typeface="Arial"/>
              </a:rPr>
              <a:t> </a:t>
            </a:r>
            <a:r>
              <a:rPr sz="3200" b="0" spc="-5" dirty="0">
                <a:latin typeface="Arial"/>
                <a:cs typeface="Arial"/>
              </a:rPr>
              <a:t>mạng</a:t>
            </a:r>
            <a:endParaRPr sz="32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dirty="0"/>
              <a:t>2-</a:t>
            </a:r>
            <a:fld id="{81D60167-4931-47E6-BA6A-407CBD079E47}" type="slidenum">
              <a:rPr dirty="0"/>
              <a:t>19</a:t>
            </a:fld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609600" y="1524000"/>
            <a:ext cx="8001000" cy="45910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 smtClean="0"/>
              <a:t>NỘI DUNG</a:t>
            </a:r>
            <a:endParaRPr lang="en-US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2000249"/>
            <a:ext cx="7886700" cy="38671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 smtClean="0"/>
              <a:t>2.1 </a:t>
            </a:r>
            <a:r>
              <a:rPr lang="en-US" sz="2800" dirty="0" err="1" smtClean="0"/>
              <a:t>Giới</a:t>
            </a:r>
            <a:r>
              <a:rPr lang="en-US" sz="2800" dirty="0" smtClean="0"/>
              <a:t> </a:t>
            </a:r>
            <a:r>
              <a:rPr lang="en-US" sz="2800" dirty="0" err="1" smtClean="0"/>
              <a:t>thiệu</a:t>
            </a:r>
            <a:r>
              <a:rPr lang="en-US" sz="2800" dirty="0" smtClean="0"/>
              <a:t> </a:t>
            </a:r>
            <a:r>
              <a:rPr lang="en-US" sz="2800" dirty="0" err="1" smtClean="0"/>
              <a:t>về</a:t>
            </a:r>
            <a:r>
              <a:rPr lang="en-US" sz="2800" dirty="0" smtClean="0"/>
              <a:t> </a:t>
            </a:r>
            <a:r>
              <a:rPr lang="en-US" sz="2800" dirty="0" err="1" smtClean="0"/>
              <a:t>sự</a:t>
            </a:r>
            <a:r>
              <a:rPr lang="en-US" sz="2800" dirty="0" smtClean="0"/>
              <a:t> </a:t>
            </a:r>
            <a:r>
              <a:rPr lang="en-US" sz="2800" dirty="0" err="1" smtClean="0"/>
              <a:t>cộng</a:t>
            </a:r>
            <a:r>
              <a:rPr lang="en-US" sz="2800" dirty="0" smtClean="0"/>
              <a:t> </a:t>
            </a:r>
            <a:r>
              <a:rPr lang="en-US" sz="2800" dirty="0" err="1" smtClean="0"/>
              <a:t>tác</a:t>
            </a:r>
            <a:endParaRPr lang="en-US" sz="2800" dirty="0" smtClean="0"/>
          </a:p>
          <a:p>
            <a:pPr marL="0" indent="0">
              <a:buNone/>
            </a:pPr>
            <a:r>
              <a:rPr lang="en-US" sz="2800" dirty="0" smtClean="0"/>
              <a:t>2.2 </a:t>
            </a:r>
            <a:r>
              <a:rPr lang="en-US" sz="2800" dirty="0" err="1" smtClean="0"/>
              <a:t>Các</a:t>
            </a:r>
            <a:r>
              <a:rPr lang="en-US" sz="2800" dirty="0" smtClean="0"/>
              <a:t> </a:t>
            </a:r>
            <a:r>
              <a:rPr lang="en-US" sz="2800" dirty="0" err="1" smtClean="0"/>
              <a:t>thành</a:t>
            </a:r>
            <a:r>
              <a:rPr lang="en-US" sz="2800" dirty="0" smtClean="0"/>
              <a:t> </a:t>
            </a:r>
            <a:r>
              <a:rPr lang="en-US" sz="2800" dirty="0" err="1" smtClean="0"/>
              <a:t>phần</a:t>
            </a:r>
            <a:r>
              <a:rPr lang="en-US" sz="2800" dirty="0" smtClean="0"/>
              <a:t> </a:t>
            </a:r>
            <a:r>
              <a:rPr lang="en-US" sz="2800" dirty="0" err="1" smtClean="0"/>
              <a:t>của</a:t>
            </a:r>
            <a:r>
              <a:rPr lang="en-US" sz="2800" dirty="0" smtClean="0"/>
              <a:t> HTTT </a:t>
            </a:r>
            <a:r>
              <a:rPr lang="en-US" sz="2800" dirty="0" err="1" smtClean="0"/>
              <a:t>Cộng</a:t>
            </a:r>
            <a:r>
              <a:rPr lang="en-US" sz="2800" dirty="0" smtClean="0"/>
              <a:t> </a:t>
            </a:r>
            <a:r>
              <a:rPr lang="en-US" sz="2800" dirty="0" err="1" smtClean="0"/>
              <a:t>tác</a:t>
            </a:r>
            <a:endParaRPr lang="en-US" sz="2800" dirty="0" smtClean="0"/>
          </a:p>
          <a:p>
            <a:pPr marL="0" indent="0">
              <a:buNone/>
            </a:pPr>
            <a:r>
              <a:rPr lang="en-US" sz="2800" dirty="0" smtClean="0"/>
              <a:t>2.3 </a:t>
            </a:r>
            <a:r>
              <a:rPr lang="en-US" sz="2800" dirty="0" err="1" smtClean="0"/>
              <a:t>Sử</a:t>
            </a:r>
            <a:r>
              <a:rPr lang="en-US" sz="2800" dirty="0" smtClean="0"/>
              <a:t> </a:t>
            </a:r>
            <a:r>
              <a:rPr lang="en-US" sz="2800" dirty="0" err="1" smtClean="0"/>
              <a:t>dụng</a:t>
            </a:r>
            <a:r>
              <a:rPr lang="en-US" sz="2800" dirty="0" smtClean="0"/>
              <a:t> </a:t>
            </a:r>
            <a:r>
              <a:rPr lang="en-US" sz="2800" dirty="0" err="1" smtClean="0"/>
              <a:t>hệ</a:t>
            </a:r>
            <a:r>
              <a:rPr lang="en-US" sz="2800" dirty="0" smtClean="0"/>
              <a:t> </a:t>
            </a:r>
            <a:r>
              <a:rPr lang="en-US" sz="2800" dirty="0" err="1" smtClean="0"/>
              <a:t>cộng</a:t>
            </a:r>
            <a:r>
              <a:rPr lang="en-US" sz="2800" dirty="0" smtClean="0"/>
              <a:t> </a:t>
            </a:r>
            <a:r>
              <a:rPr lang="en-US" sz="2800" dirty="0" err="1" smtClean="0"/>
              <a:t>tác</a:t>
            </a:r>
            <a:r>
              <a:rPr lang="en-US" sz="2800" dirty="0" smtClean="0"/>
              <a:t> </a:t>
            </a:r>
            <a:r>
              <a:rPr lang="en-US" sz="2800" dirty="0" err="1" smtClean="0"/>
              <a:t>để</a:t>
            </a:r>
            <a:r>
              <a:rPr lang="en-US" sz="2800" dirty="0" smtClean="0"/>
              <a:t> </a:t>
            </a:r>
            <a:r>
              <a:rPr lang="en-US" sz="2800" dirty="0" err="1" smtClean="0"/>
              <a:t>tăng</a:t>
            </a:r>
            <a:r>
              <a:rPr lang="en-US" sz="2800" dirty="0" smtClean="0"/>
              <a:t> </a:t>
            </a:r>
            <a:r>
              <a:rPr lang="en-US" sz="2800" dirty="0" err="1" smtClean="0"/>
              <a:t>thông</a:t>
            </a:r>
            <a:r>
              <a:rPr lang="en-US" sz="2800" dirty="0" smtClean="0"/>
              <a:t> tin </a:t>
            </a:r>
            <a:r>
              <a:rPr lang="en-US" sz="2800" dirty="0" err="1" smtClean="0"/>
              <a:t>liên</a:t>
            </a:r>
            <a:r>
              <a:rPr lang="en-US" sz="2800" dirty="0" smtClean="0"/>
              <a:t> </a:t>
            </a:r>
            <a:r>
              <a:rPr lang="en-US" sz="2800" dirty="0" err="1" smtClean="0"/>
              <a:t>lạc</a:t>
            </a:r>
            <a:r>
              <a:rPr lang="en-US" sz="2800" dirty="0" smtClean="0"/>
              <a:t> </a:t>
            </a:r>
            <a:r>
              <a:rPr lang="en-US" sz="2800" dirty="0" err="1" smtClean="0"/>
              <a:t>cho</a:t>
            </a:r>
            <a:r>
              <a:rPr lang="en-US" sz="2800" dirty="0" smtClean="0"/>
              <a:t> </a:t>
            </a:r>
            <a:r>
              <a:rPr lang="en-US" sz="2800" dirty="0" err="1" smtClean="0"/>
              <a:t>nhóm</a:t>
            </a:r>
            <a:r>
              <a:rPr lang="en-US" sz="2800" dirty="0" smtClean="0"/>
              <a:t> </a:t>
            </a:r>
            <a:r>
              <a:rPr lang="en-US" sz="2800" dirty="0" err="1" smtClean="0"/>
              <a:t>người</a:t>
            </a:r>
            <a:r>
              <a:rPr lang="en-US" sz="2800" dirty="0" smtClean="0"/>
              <a:t> </a:t>
            </a:r>
            <a:r>
              <a:rPr lang="en-US" sz="2800" dirty="0" err="1" smtClean="0"/>
              <a:t>làm</a:t>
            </a:r>
            <a:r>
              <a:rPr lang="en-US" sz="2800" dirty="0" smtClean="0"/>
              <a:t> </a:t>
            </a:r>
            <a:r>
              <a:rPr lang="en-US" sz="2800" dirty="0" err="1" smtClean="0"/>
              <a:t>việc</a:t>
            </a:r>
            <a:endParaRPr lang="en-US" sz="2800" dirty="0" smtClean="0"/>
          </a:p>
          <a:p>
            <a:pPr marL="0" indent="0">
              <a:buNone/>
            </a:pPr>
            <a:r>
              <a:rPr lang="en-US" sz="2800" dirty="0" smtClean="0"/>
              <a:t>2.4 </a:t>
            </a:r>
            <a:r>
              <a:rPr lang="en-US" sz="2800" dirty="0" err="1" smtClean="0"/>
              <a:t>Sử</a:t>
            </a:r>
            <a:r>
              <a:rPr lang="en-US" sz="2800" dirty="0" smtClean="0"/>
              <a:t> </a:t>
            </a:r>
            <a:r>
              <a:rPr lang="en-US" sz="2800" dirty="0" err="1" smtClean="0"/>
              <a:t>dụng</a:t>
            </a:r>
            <a:r>
              <a:rPr lang="en-US" sz="2800" dirty="0" smtClean="0"/>
              <a:t> </a:t>
            </a:r>
            <a:r>
              <a:rPr lang="en-US" sz="2800" dirty="0" err="1" smtClean="0"/>
              <a:t>cộng</a:t>
            </a:r>
            <a:r>
              <a:rPr lang="en-US" sz="2800" dirty="0" smtClean="0"/>
              <a:t> </a:t>
            </a:r>
            <a:r>
              <a:rPr lang="en-US" sz="2800" dirty="0" err="1" smtClean="0"/>
              <a:t>tác</a:t>
            </a:r>
            <a:r>
              <a:rPr lang="en-US" sz="2800" dirty="0" smtClean="0"/>
              <a:t> </a:t>
            </a:r>
            <a:r>
              <a:rPr lang="en-US" sz="2800" dirty="0" err="1" smtClean="0"/>
              <a:t>để</a:t>
            </a:r>
            <a:r>
              <a:rPr lang="en-US" sz="2800" dirty="0" smtClean="0"/>
              <a:t> </a:t>
            </a:r>
            <a:r>
              <a:rPr lang="en-US" sz="2800" dirty="0" err="1" smtClean="0"/>
              <a:t>quản</a:t>
            </a:r>
            <a:r>
              <a:rPr lang="en-US" sz="2800" dirty="0" smtClean="0"/>
              <a:t> </a:t>
            </a:r>
            <a:r>
              <a:rPr lang="en-US" sz="2800" dirty="0" err="1" smtClean="0"/>
              <a:t>lý</a:t>
            </a:r>
            <a:r>
              <a:rPr lang="en-US" sz="2800" dirty="0" smtClean="0"/>
              <a:t> </a:t>
            </a:r>
            <a:r>
              <a:rPr lang="en-US" sz="2800" dirty="0" err="1" smtClean="0"/>
              <a:t>nội</a:t>
            </a:r>
            <a:r>
              <a:rPr lang="en-US" sz="2800" dirty="0" smtClean="0"/>
              <a:t> dung</a:t>
            </a:r>
          </a:p>
          <a:p>
            <a:pPr marL="0" indent="0">
              <a:buNone/>
            </a:pPr>
            <a:r>
              <a:rPr lang="en-US" sz="2800" dirty="0" smtClean="0"/>
              <a:t>2.5 </a:t>
            </a:r>
            <a:r>
              <a:rPr lang="en-US" sz="2800" dirty="0" err="1" smtClean="0"/>
              <a:t>Các</a:t>
            </a:r>
            <a:r>
              <a:rPr lang="en-US" sz="2800" dirty="0" smtClean="0"/>
              <a:t> </a:t>
            </a:r>
            <a:r>
              <a:rPr lang="en-US" sz="2800" dirty="0" err="1" smtClean="0"/>
              <a:t>doanh</a:t>
            </a:r>
            <a:r>
              <a:rPr lang="en-US" sz="2800" dirty="0" smtClean="0"/>
              <a:t> </a:t>
            </a:r>
            <a:r>
              <a:rPr lang="en-US" sz="2800" dirty="0" err="1" smtClean="0"/>
              <a:t>nghiệp</a:t>
            </a:r>
            <a:r>
              <a:rPr lang="en-US" sz="2800" dirty="0" smtClean="0"/>
              <a:t> </a:t>
            </a:r>
            <a:r>
              <a:rPr lang="en-US" sz="2800" dirty="0" err="1" smtClean="0"/>
              <a:t>sử</a:t>
            </a:r>
            <a:r>
              <a:rPr lang="en-US" sz="2800" dirty="0" smtClean="0"/>
              <a:t> </a:t>
            </a:r>
            <a:r>
              <a:rPr lang="en-US" sz="2800" dirty="0" err="1" smtClean="0"/>
              <a:t>dụng</a:t>
            </a:r>
            <a:r>
              <a:rPr lang="en-US" sz="2800" dirty="0" smtClean="0"/>
              <a:t> </a:t>
            </a:r>
            <a:r>
              <a:rPr lang="en-US" sz="2800" dirty="0" err="1" smtClean="0"/>
              <a:t>hệ</a:t>
            </a:r>
            <a:r>
              <a:rPr lang="en-US" sz="2800" dirty="0" smtClean="0"/>
              <a:t> </a:t>
            </a:r>
            <a:r>
              <a:rPr lang="en-US" sz="2800" dirty="0" err="1" smtClean="0"/>
              <a:t>cộng</a:t>
            </a:r>
            <a:r>
              <a:rPr lang="en-US" sz="2800" dirty="0" smtClean="0"/>
              <a:t> </a:t>
            </a:r>
            <a:r>
              <a:rPr lang="en-US" sz="2800" dirty="0" err="1" smtClean="0"/>
              <a:t>tác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0581473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33400" y="533400"/>
            <a:ext cx="8001000" cy="990600"/>
          </a:xfrm>
          <a:custGeom>
            <a:avLst/>
            <a:gdLst/>
            <a:ahLst/>
            <a:cxnLst/>
            <a:rect l="l" t="t" r="r" b="b"/>
            <a:pathLst>
              <a:path w="8001000" h="990600">
                <a:moveTo>
                  <a:pt x="8001000" y="0"/>
                </a:moveTo>
                <a:lnTo>
                  <a:pt x="0" y="0"/>
                </a:lnTo>
                <a:lnTo>
                  <a:pt x="0" y="990600"/>
                </a:lnTo>
                <a:lnTo>
                  <a:pt x="8001000" y="990600"/>
                </a:lnTo>
                <a:lnTo>
                  <a:pt x="8001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33400" y="533400"/>
            <a:ext cx="8001000" cy="990600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12065" rIns="0" bIns="0" rtlCol="0">
            <a:spAutoFit/>
          </a:bodyPr>
          <a:lstStyle/>
          <a:p>
            <a:pPr marL="774065" marR="136525" indent="-683260">
              <a:lnSpc>
                <a:spcPts val="3840"/>
              </a:lnSpc>
              <a:spcBef>
                <a:spcPts val="95"/>
              </a:spcBef>
            </a:pPr>
            <a:r>
              <a:rPr lang="en-US" sz="3200" spc="40" dirty="0" smtClean="0">
                <a:solidFill>
                  <a:srgbClr val="003185"/>
                </a:solidFill>
                <a:latin typeface="Arial"/>
                <a:cs typeface="Arial"/>
              </a:rPr>
              <a:t>2.4 </a:t>
            </a:r>
            <a:r>
              <a:rPr sz="3200" spc="40" dirty="0" err="1" smtClean="0">
                <a:solidFill>
                  <a:srgbClr val="003185"/>
                </a:solidFill>
                <a:latin typeface="Arial"/>
                <a:cs typeface="Arial"/>
              </a:rPr>
              <a:t>Sử</a:t>
            </a:r>
            <a:r>
              <a:rPr sz="3200" spc="40" dirty="0" smtClean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3200" spc="-5" dirty="0">
                <a:solidFill>
                  <a:srgbClr val="003185"/>
                </a:solidFill>
                <a:latin typeface="Arial"/>
                <a:cs typeface="Arial"/>
              </a:rPr>
              <a:t>dụng </a:t>
            </a:r>
            <a:r>
              <a:rPr sz="3200" dirty="0">
                <a:solidFill>
                  <a:srgbClr val="003185"/>
                </a:solidFill>
                <a:latin typeface="Arial"/>
                <a:cs typeface="Arial"/>
              </a:rPr>
              <a:t>hệ </a:t>
            </a:r>
            <a:r>
              <a:rPr sz="3200" spc="-5" dirty="0">
                <a:solidFill>
                  <a:srgbClr val="003185"/>
                </a:solidFill>
                <a:latin typeface="Arial"/>
                <a:cs typeface="Arial"/>
              </a:rPr>
              <a:t>thống </a:t>
            </a:r>
            <a:r>
              <a:rPr sz="3200" dirty="0">
                <a:solidFill>
                  <a:srgbClr val="003185"/>
                </a:solidFill>
                <a:latin typeface="Arial"/>
                <a:cs typeface="Arial"/>
              </a:rPr>
              <a:t>cộng </a:t>
            </a:r>
            <a:r>
              <a:rPr sz="3200" spc="-5" dirty="0">
                <a:solidFill>
                  <a:srgbClr val="003185"/>
                </a:solidFill>
                <a:latin typeface="Arial"/>
                <a:cs typeface="Arial"/>
              </a:rPr>
              <a:t>tác </a:t>
            </a:r>
            <a:r>
              <a:rPr sz="3200" dirty="0">
                <a:solidFill>
                  <a:srgbClr val="003185"/>
                </a:solidFill>
                <a:latin typeface="Arial"/>
                <a:cs typeface="Arial"/>
              </a:rPr>
              <a:t>cho </a:t>
            </a:r>
            <a:r>
              <a:rPr sz="3200" spc="-5" dirty="0">
                <a:solidFill>
                  <a:srgbClr val="003185"/>
                </a:solidFill>
                <a:latin typeface="Arial"/>
                <a:cs typeface="Arial"/>
              </a:rPr>
              <a:t>quản</a:t>
            </a:r>
            <a:r>
              <a:rPr sz="3200" spc="-16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3200" spc="-5" dirty="0">
                <a:solidFill>
                  <a:srgbClr val="003185"/>
                </a:solidFill>
                <a:latin typeface="Arial"/>
                <a:cs typeface="Arial"/>
              </a:rPr>
              <a:t>lý  nội</a:t>
            </a:r>
            <a:r>
              <a:rPr sz="3200" spc="-1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3200" spc="-5" dirty="0">
                <a:solidFill>
                  <a:srgbClr val="003185"/>
                </a:solidFill>
                <a:latin typeface="Arial"/>
                <a:cs typeface="Arial"/>
              </a:rPr>
              <a:t>dung</a:t>
            </a:r>
            <a:endParaRPr sz="3200" dirty="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90600" y="1752536"/>
            <a:ext cx="7010400" cy="46196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90600" y="1752663"/>
            <a:ext cx="7010400" cy="462280"/>
          </a:xfrm>
          <a:prstGeom prst="rect">
            <a:avLst/>
          </a:prstGeom>
          <a:ln w="9525">
            <a:solidFill>
              <a:srgbClr val="003CAB"/>
            </a:solidFill>
          </a:ln>
        </p:spPr>
        <p:txBody>
          <a:bodyPr vert="horz" wrap="square" lIns="0" tIns="38735" rIns="0" bIns="0" rtlCol="0">
            <a:spAutoFit/>
          </a:bodyPr>
          <a:lstStyle/>
          <a:p>
            <a:pPr marL="1270" algn="ctr">
              <a:lnSpc>
                <a:spcPct val="100000"/>
              </a:lnSpc>
              <a:spcBef>
                <a:spcPts val="305"/>
              </a:spcBef>
            </a:pPr>
            <a:r>
              <a:rPr sz="2400" spc="-5" dirty="0">
                <a:solidFill>
                  <a:srgbClr val="00040C"/>
                </a:solidFill>
                <a:latin typeface="Arial"/>
                <a:cs typeface="Arial"/>
              </a:rPr>
              <a:t>Có </a:t>
            </a:r>
            <a:r>
              <a:rPr sz="2400" dirty="0">
                <a:solidFill>
                  <a:srgbClr val="00040C"/>
                </a:solidFill>
                <a:latin typeface="Arial"/>
                <a:cs typeface="Arial"/>
              </a:rPr>
              <a:t>3 cách </a:t>
            </a:r>
            <a:r>
              <a:rPr sz="2400" spc="-5" dirty="0">
                <a:solidFill>
                  <a:srgbClr val="00040C"/>
                </a:solidFill>
                <a:latin typeface="Arial"/>
                <a:cs typeface="Arial"/>
              </a:rPr>
              <a:t>chia sẻ nội</a:t>
            </a:r>
            <a:r>
              <a:rPr sz="2400" spc="15" dirty="0">
                <a:solidFill>
                  <a:srgbClr val="00040C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40C"/>
                </a:solidFill>
                <a:latin typeface="Arial"/>
                <a:cs typeface="Arial"/>
              </a:rPr>
              <a:t>dung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873125" y="2438400"/>
            <a:ext cx="7127875" cy="2971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dirty="0"/>
              <a:t>2-</a:t>
            </a:r>
            <a:fld id="{81D60167-4931-47E6-BA6A-407CBD079E47}" type="slidenum">
              <a:rPr dirty="0"/>
              <a:t>20</a:t>
            </a:fld>
            <a:endParaRPr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33400" y="533400"/>
            <a:ext cx="8001000" cy="990600"/>
          </a:xfrm>
          <a:custGeom>
            <a:avLst/>
            <a:gdLst/>
            <a:ahLst/>
            <a:cxnLst/>
            <a:rect l="l" t="t" r="r" b="b"/>
            <a:pathLst>
              <a:path w="8001000" h="990600">
                <a:moveTo>
                  <a:pt x="8001000" y="0"/>
                </a:moveTo>
                <a:lnTo>
                  <a:pt x="0" y="0"/>
                </a:lnTo>
                <a:lnTo>
                  <a:pt x="0" y="990600"/>
                </a:lnTo>
                <a:lnTo>
                  <a:pt x="8001000" y="990600"/>
                </a:lnTo>
                <a:lnTo>
                  <a:pt x="8001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3400" y="533400"/>
            <a:ext cx="8001000" cy="990600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24003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890"/>
              </a:spcBef>
            </a:pPr>
            <a:r>
              <a:rPr sz="3200" b="0" spc="-5" dirty="0">
                <a:latin typeface="Arial"/>
                <a:cs typeface="Arial"/>
              </a:rPr>
              <a:t>Chia </a:t>
            </a:r>
            <a:r>
              <a:rPr sz="3200" b="0" dirty="0">
                <a:latin typeface="Arial"/>
                <a:cs typeface="Arial"/>
              </a:rPr>
              <a:t>sẻ </a:t>
            </a:r>
            <a:r>
              <a:rPr sz="3200" b="0" spc="-5" dirty="0">
                <a:latin typeface="Arial"/>
                <a:cs typeface="Arial"/>
              </a:rPr>
              <a:t>nội dung </a:t>
            </a:r>
            <a:r>
              <a:rPr sz="3200" b="0" dirty="0">
                <a:latin typeface="Arial"/>
                <a:cs typeface="Arial"/>
              </a:rPr>
              <a:t>không kiểm</a:t>
            </a:r>
            <a:r>
              <a:rPr sz="3200" b="0" spc="-110" dirty="0">
                <a:latin typeface="Arial"/>
                <a:cs typeface="Arial"/>
              </a:rPr>
              <a:t> </a:t>
            </a:r>
            <a:r>
              <a:rPr sz="3200" b="0" dirty="0">
                <a:latin typeface="Arial"/>
                <a:cs typeface="Arial"/>
              </a:rPr>
              <a:t>soát</a:t>
            </a:r>
            <a:endParaRPr sz="32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dirty="0"/>
              <a:t>2-</a:t>
            </a:r>
            <a:fld id="{81D60167-4931-47E6-BA6A-407CBD079E47}" type="slidenum">
              <a:rPr dirty="0"/>
              <a:t>21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612140" y="1625930"/>
            <a:ext cx="7980045" cy="40421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100"/>
              </a:spcBef>
              <a:buSzPct val="68750"/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solidFill>
                  <a:srgbClr val="003185"/>
                </a:solidFill>
                <a:latin typeface="Arial"/>
                <a:cs typeface="Arial"/>
              </a:rPr>
              <a:t>File đính kèm email được dùng lâu nhất </a:t>
            </a:r>
            <a:r>
              <a:rPr sz="2400" dirty="0">
                <a:solidFill>
                  <a:srgbClr val="003185"/>
                </a:solidFill>
                <a:latin typeface="Arial"/>
                <a:cs typeface="Arial"/>
              </a:rPr>
              <a:t>và có </a:t>
            </a:r>
            <a:r>
              <a:rPr sz="2400" spc="-5" dirty="0">
                <a:solidFill>
                  <a:srgbClr val="003185"/>
                </a:solidFill>
                <a:latin typeface="Arial"/>
                <a:cs typeface="Arial"/>
              </a:rPr>
              <a:t>nhiều</a:t>
            </a:r>
            <a:r>
              <a:rPr sz="2400" spc="7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3185"/>
                </a:solidFill>
                <a:latin typeface="Arial"/>
                <a:cs typeface="Arial"/>
              </a:rPr>
              <a:t>vấn</a:t>
            </a:r>
            <a:endParaRPr sz="2400" dirty="0">
              <a:latin typeface="Arial"/>
              <a:cs typeface="Arial"/>
            </a:endParaRPr>
          </a:p>
          <a:p>
            <a:pPr marL="355600">
              <a:lnSpc>
                <a:spcPct val="100000"/>
              </a:lnSpc>
            </a:pPr>
            <a:r>
              <a:rPr sz="2400" spc="-5" dirty="0">
                <a:solidFill>
                  <a:srgbClr val="003185"/>
                </a:solidFill>
                <a:latin typeface="Arial"/>
                <a:cs typeface="Arial"/>
              </a:rPr>
              <a:t>đề</a:t>
            </a:r>
            <a:endParaRPr sz="2400" dirty="0">
              <a:latin typeface="Arial"/>
              <a:cs typeface="Arial"/>
            </a:endParaRPr>
          </a:p>
          <a:p>
            <a:pPr marL="469265" marR="352425" lvl="1">
              <a:lnSpc>
                <a:spcPct val="100000"/>
              </a:lnSpc>
              <a:spcBef>
                <a:spcPts val="484"/>
              </a:spcBef>
              <a:tabLst>
                <a:tab pos="756920" algn="l"/>
              </a:tabLst>
            </a:pPr>
            <a:r>
              <a:rPr lang="en-US" sz="2000" dirty="0" smtClean="0">
                <a:solidFill>
                  <a:srgbClr val="003185"/>
                </a:solidFill>
                <a:latin typeface="Arial"/>
                <a:cs typeface="Arial"/>
              </a:rPr>
              <a:t>- </a:t>
            </a:r>
            <a:r>
              <a:rPr sz="2000" dirty="0" err="1" smtClean="0">
                <a:solidFill>
                  <a:srgbClr val="003185"/>
                </a:solidFill>
                <a:latin typeface="Arial"/>
                <a:cs typeface="Arial"/>
              </a:rPr>
              <a:t>Một</a:t>
            </a:r>
            <a:r>
              <a:rPr sz="2000" dirty="0" smtClean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người </a:t>
            </a:r>
            <a:r>
              <a:rPr sz="2000" spc="-5" dirty="0">
                <a:solidFill>
                  <a:srgbClr val="003185"/>
                </a:solidFill>
                <a:latin typeface="Arial"/>
                <a:cs typeface="Arial"/>
              </a:rPr>
              <a:t>nào đó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có thể không </a:t>
            </a:r>
            <a:r>
              <a:rPr sz="2000" spc="-5" dirty="0">
                <a:solidFill>
                  <a:srgbClr val="003185"/>
                </a:solidFill>
                <a:latin typeface="Arial"/>
                <a:cs typeface="Arial"/>
              </a:rPr>
              <a:t>nhận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được </a:t>
            </a:r>
            <a:r>
              <a:rPr sz="2000" spc="-5" dirty="0">
                <a:solidFill>
                  <a:srgbClr val="003185"/>
                </a:solidFill>
                <a:latin typeface="Arial"/>
                <a:cs typeface="Arial"/>
              </a:rPr>
              <a:t>email, bỏ qua</a:t>
            </a:r>
            <a:r>
              <a:rPr sz="2000" spc="-18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3185"/>
                </a:solidFill>
                <a:latin typeface="Arial"/>
                <a:cs typeface="Arial"/>
              </a:rPr>
              <a:t>nó, 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không </a:t>
            </a:r>
            <a:r>
              <a:rPr sz="2000" spc="-5" dirty="0">
                <a:solidFill>
                  <a:srgbClr val="003185"/>
                </a:solidFill>
                <a:latin typeface="Arial"/>
                <a:cs typeface="Arial"/>
              </a:rPr>
              <a:t>để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ý, </a:t>
            </a:r>
            <a:r>
              <a:rPr sz="2000" spc="-5" dirty="0">
                <a:solidFill>
                  <a:srgbClr val="003185"/>
                </a:solidFill>
                <a:latin typeface="Arial"/>
                <a:cs typeface="Arial"/>
              </a:rPr>
              <a:t>hoặc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không </a:t>
            </a:r>
            <a:r>
              <a:rPr sz="2000" spc="-5" dirty="0">
                <a:solidFill>
                  <a:srgbClr val="003185"/>
                </a:solidFill>
                <a:latin typeface="Arial"/>
                <a:cs typeface="Arial"/>
              </a:rPr>
              <a:t>lưu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các tập tin </a:t>
            </a:r>
            <a:r>
              <a:rPr sz="2000" spc="-5" dirty="0">
                <a:solidFill>
                  <a:srgbClr val="003185"/>
                </a:solidFill>
                <a:latin typeface="Arial"/>
                <a:cs typeface="Arial"/>
              </a:rPr>
              <a:t>đính</a:t>
            </a:r>
            <a:r>
              <a:rPr sz="2000" spc="-17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kèm</a:t>
            </a:r>
            <a:endParaRPr sz="2000" dirty="0">
              <a:latin typeface="Arial"/>
              <a:cs typeface="Arial"/>
            </a:endParaRPr>
          </a:p>
          <a:p>
            <a:pPr marL="469900">
              <a:lnSpc>
                <a:spcPct val="100000"/>
              </a:lnSpc>
              <a:spcBef>
                <a:spcPts val="480"/>
              </a:spcBef>
            </a:pPr>
            <a:r>
              <a:rPr lang="en-US" sz="2000" spc="5" dirty="0" smtClean="0">
                <a:solidFill>
                  <a:srgbClr val="003185"/>
                </a:solidFill>
                <a:latin typeface="Arial"/>
                <a:cs typeface="Arial"/>
              </a:rPr>
              <a:t>- </a:t>
            </a:r>
            <a:r>
              <a:rPr sz="2000" spc="-5" dirty="0" err="1" smtClean="0">
                <a:solidFill>
                  <a:srgbClr val="003185"/>
                </a:solidFill>
                <a:latin typeface="Arial"/>
                <a:cs typeface="Arial"/>
              </a:rPr>
              <a:t>Khó</a:t>
            </a:r>
            <a:r>
              <a:rPr sz="2000" spc="-5" dirty="0" smtClean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khăn để </a:t>
            </a:r>
            <a:r>
              <a:rPr sz="2000" spc="-5" dirty="0">
                <a:solidFill>
                  <a:srgbClr val="003185"/>
                </a:solidFill>
                <a:latin typeface="Arial"/>
                <a:cs typeface="Arial"/>
              </a:rPr>
              <a:t>quản lý tập tin đính</a:t>
            </a:r>
            <a:r>
              <a:rPr sz="2000" spc="-40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kèm</a:t>
            </a:r>
            <a:endParaRPr sz="2000" dirty="0">
              <a:latin typeface="Arial"/>
              <a:cs typeface="Arial"/>
            </a:endParaRPr>
          </a:p>
          <a:p>
            <a:pPr marL="355600" marR="112395" indent="-343535">
              <a:lnSpc>
                <a:spcPct val="100000"/>
              </a:lnSpc>
              <a:spcBef>
                <a:spcPts val="575"/>
              </a:spcBef>
              <a:buSzPct val="68750"/>
              <a:buChar char="•"/>
              <a:tabLst>
                <a:tab pos="355600" algn="l"/>
                <a:tab pos="356235" algn="l"/>
              </a:tabLst>
            </a:pPr>
            <a:r>
              <a:rPr sz="2400" dirty="0">
                <a:solidFill>
                  <a:srgbClr val="003185"/>
                </a:solidFill>
                <a:latin typeface="Arial"/>
                <a:cs typeface="Arial"/>
              </a:rPr>
              <a:t>Máy chủ </a:t>
            </a:r>
            <a:r>
              <a:rPr sz="2400" spc="-5" dirty="0">
                <a:solidFill>
                  <a:srgbClr val="003185"/>
                </a:solidFill>
                <a:latin typeface="Arial"/>
                <a:cs typeface="Arial"/>
              </a:rPr>
              <a:t>chia </a:t>
            </a:r>
            <a:r>
              <a:rPr sz="2400" dirty="0">
                <a:solidFill>
                  <a:srgbClr val="003185"/>
                </a:solidFill>
                <a:latin typeface="Arial"/>
                <a:cs typeface="Arial"/>
              </a:rPr>
              <a:t>sẻ </a:t>
            </a:r>
            <a:r>
              <a:rPr sz="2400" spc="-5" dirty="0">
                <a:solidFill>
                  <a:srgbClr val="003185"/>
                </a:solidFill>
                <a:latin typeface="Arial"/>
                <a:cs typeface="Arial"/>
              </a:rPr>
              <a:t>file </a:t>
            </a:r>
            <a:r>
              <a:rPr sz="2400" dirty="0">
                <a:solidFill>
                  <a:srgbClr val="003185"/>
                </a:solidFill>
                <a:latin typeface="Arial"/>
                <a:cs typeface="Arial"/>
              </a:rPr>
              <a:t>cung cấp một vị trí </a:t>
            </a:r>
            <a:r>
              <a:rPr sz="2400" spc="-5" dirty="0">
                <a:solidFill>
                  <a:srgbClr val="003185"/>
                </a:solidFill>
                <a:latin typeface="Arial"/>
                <a:cs typeface="Arial"/>
              </a:rPr>
              <a:t>lưu </a:t>
            </a:r>
            <a:r>
              <a:rPr sz="2400" dirty="0">
                <a:solidFill>
                  <a:srgbClr val="003185"/>
                </a:solidFill>
                <a:latin typeface="Arial"/>
                <a:cs typeface="Arial"/>
              </a:rPr>
              <a:t>trữ </a:t>
            </a:r>
            <a:r>
              <a:rPr sz="2400" spc="-5" dirty="0">
                <a:solidFill>
                  <a:srgbClr val="003185"/>
                </a:solidFill>
                <a:latin typeface="Arial"/>
                <a:cs typeface="Arial"/>
              </a:rPr>
              <a:t>duy</a:t>
            </a:r>
            <a:r>
              <a:rPr sz="2400" spc="-9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3185"/>
                </a:solidFill>
                <a:latin typeface="Arial"/>
                <a:cs typeface="Arial"/>
              </a:rPr>
              <a:t>nhất  </a:t>
            </a:r>
            <a:r>
              <a:rPr sz="2400" dirty="0">
                <a:solidFill>
                  <a:srgbClr val="003185"/>
                </a:solidFill>
                <a:latin typeface="Arial"/>
                <a:cs typeface="Arial"/>
              </a:rPr>
              <a:t>cho tất cả các </a:t>
            </a:r>
            <a:r>
              <a:rPr sz="2400" spc="-5" dirty="0">
                <a:solidFill>
                  <a:srgbClr val="003185"/>
                </a:solidFill>
                <a:latin typeface="Arial"/>
                <a:cs typeface="Arial"/>
              </a:rPr>
              <a:t>thành </a:t>
            </a:r>
            <a:r>
              <a:rPr sz="2400" dirty="0">
                <a:solidFill>
                  <a:srgbClr val="003185"/>
                </a:solidFill>
                <a:latin typeface="Arial"/>
                <a:cs typeface="Arial"/>
              </a:rPr>
              <a:t>viên </a:t>
            </a:r>
            <a:r>
              <a:rPr sz="2400" spc="-5" dirty="0">
                <a:solidFill>
                  <a:srgbClr val="003185"/>
                </a:solidFill>
                <a:latin typeface="Arial"/>
                <a:cs typeface="Arial"/>
              </a:rPr>
              <a:t>trong</a:t>
            </a:r>
            <a:r>
              <a:rPr sz="2400" spc="-3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003185"/>
                </a:solidFill>
                <a:latin typeface="Arial"/>
                <a:cs typeface="Arial"/>
              </a:rPr>
              <a:t>nhóm</a:t>
            </a:r>
            <a:endParaRPr sz="2400" dirty="0">
              <a:latin typeface="Arial"/>
              <a:cs typeface="Arial"/>
            </a:endParaRPr>
          </a:p>
          <a:p>
            <a:pPr marL="469900">
              <a:lnSpc>
                <a:spcPct val="100000"/>
              </a:lnSpc>
              <a:spcBef>
                <a:spcPts val="484"/>
              </a:spcBef>
            </a:pPr>
            <a:r>
              <a:rPr lang="en-US" sz="2000" spc="5" dirty="0" smtClean="0">
                <a:solidFill>
                  <a:srgbClr val="003185"/>
                </a:solidFill>
                <a:latin typeface="Arial"/>
                <a:cs typeface="Arial"/>
              </a:rPr>
              <a:t>- </a:t>
            </a:r>
            <a:r>
              <a:rPr sz="2000" spc="-5" dirty="0" err="1" smtClean="0">
                <a:solidFill>
                  <a:srgbClr val="003185"/>
                </a:solidFill>
                <a:latin typeface="Arial"/>
                <a:cs typeface="Arial"/>
              </a:rPr>
              <a:t>Sử</a:t>
            </a:r>
            <a:r>
              <a:rPr sz="2000" spc="-5" dirty="0" smtClean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3185"/>
                </a:solidFill>
                <a:latin typeface="Arial"/>
                <a:cs typeface="Arial"/>
              </a:rPr>
              <a:t>dụng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công </a:t>
            </a:r>
            <a:r>
              <a:rPr sz="2000" spc="-5" dirty="0">
                <a:solidFill>
                  <a:srgbClr val="003185"/>
                </a:solidFill>
                <a:latin typeface="Arial"/>
                <a:cs typeface="Arial"/>
              </a:rPr>
              <a:t>nghệ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FTP để truy cập các </a:t>
            </a:r>
            <a:r>
              <a:rPr sz="2000" spc="-5" dirty="0">
                <a:solidFill>
                  <a:srgbClr val="003185"/>
                </a:solidFill>
                <a:latin typeface="Arial"/>
                <a:cs typeface="Arial"/>
              </a:rPr>
              <a:t>file</a:t>
            </a:r>
            <a:endParaRPr sz="2000" dirty="0">
              <a:latin typeface="Arial"/>
              <a:cs typeface="Arial"/>
            </a:endParaRPr>
          </a:p>
          <a:p>
            <a:pPr marL="469265" lvl="1">
              <a:lnSpc>
                <a:spcPct val="100000"/>
              </a:lnSpc>
              <a:spcBef>
                <a:spcPts val="480"/>
              </a:spcBef>
              <a:tabLst>
                <a:tab pos="756920" algn="l"/>
              </a:tabLst>
            </a:pPr>
            <a:r>
              <a:rPr lang="en-US" sz="2000" spc="-5" dirty="0" smtClean="0">
                <a:solidFill>
                  <a:srgbClr val="003185"/>
                </a:solidFill>
                <a:latin typeface="Arial"/>
                <a:cs typeface="Arial"/>
              </a:rPr>
              <a:t>- </a:t>
            </a:r>
            <a:r>
              <a:rPr sz="2000" spc="-5" dirty="0" err="1" smtClean="0">
                <a:solidFill>
                  <a:srgbClr val="003185"/>
                </a:solidFill>
                <a:latin typeface="Arial"/>
                <a:cs typeface="Arial"/>
              </a:rPr>
              <a:t>Vị</a:t>
            </a:r>
            <a:r>
              <a:rPr sz="2000" spc="-5" dirty="0" smtClean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trí cần </a:t>
            </a:r>
            <a:r>
              <a:rPr sz="2000" spc="-5" dirty="0">
                <a:solidFill>
                  <a:srgbClr val="003185"/>
                </a:solidFill>
                <a:latin typeface="Arial"/>
                <a:cs typeface="Arial"/>
              </a:rPr>
              <a:t>biết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để </a:t>
            </a:r>
            <a:r>
              <a:rPr sz="2000" spc="-5" dirty="0">
                <a:solidFill>
                  <a:srgbClr val="003185"/>
                </a:solidFill>
                <a:latin typeface="Arial"/>
                <a:cs typeface="Arial"/>
              </a:rPr>
              <a:t>tìm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kiếm các tài</a:t>
            </a:r>
            <a:r>
              <a:rPr sz="2000" spc="-12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3185"/>
                </a:solidFill>
                <a:latin typeface="Arial"/>
                <a:cs typeface="Arial"/>
              </a:rPr>
              <a:t>liệu</a:t>
            </a:r>
            <a:endParaRPr sz="2000" dirty="0">
              <a:latin typeface="Arial"/>
              <a:cs typeface="Arial"/>
            </a:endParaRPr>
          </a:p>
          <a:p>
            <a:pPr marL="469265" marR="107314" lvl="1">
              <a:lnSpc>
                <a:spcPct val="100000"/>
              </a:lnSpc>
              <a:spcBef>
                <a:spcPts val="480"/>
              </a:spcBef>
              <a:tabLst>
                <a:tab pos="756920" algn="l"/>
              </a:tabLst>
            </a:pPr>
            <a:r>
              <a:rPr lang="en-US" sz="2000" dirty="0" smtClean="0">
                <a:solidFill>
                  <a:srgbClr val="003185"/>
                </a:solidFill>
                <a:latin typeface="Arial"/>
                <a:cs typeface="Arial"/>
              </a:rPr>
              <a:t>- </a:t>
            </a:r>
            <a:r>
              <a:rPr sz="2000" dirty="0" err="1" smtClean="0">
                <a:solidFill>
                  <a:srgbClr val="003185"/>
                </a:solidFill>
                <a:latin typeface="Arial"/>
                <a:cs typeface="Arial"/>
              </a:rPr>
              <a:t>Vấn</a:t>
            </a:r>
            <a:r>
              <a:rPr sz="2000" dirty="0" smtClean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3185"/>
                </a:solidFill>
                <a:latin typeface="Arial"/>
                <a:cs typeface="Arial"/>
              </a:rPr>
              <a:t>đề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có thể xảy ra </a:t>
            </a:r>
            <a:r>
              <a:rPr sz="2000" spc="-5" dirty="0">
                <a:solidFill>
                  <a:srgbClr val="003185"/>
                </a:solidFill>
                <a:latin typeface="Arial"/>
                <a:cs typeface="Arial"/>
              </a:rPr>
              <a:t>nếu nhiều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thành </a:t>
            </a:r>
            <a:r>
              <a:rPr sz="2000" spc="-5" dirty="0">
                <a:solidFill>
                  <a:srgbClr val="003185"/>
                </a:solidFill>
                <a:latin typeface="Arial"/>
                <a:cs typeface="Arial"/>
              </a:rPr>
              <a:t>viên trong nhóm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sử</a:t>
            </a:r>
            <a:r>
              <a:rPr sz="2000" spc="-13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3185"/>
                </a:solidFill>
                <a:latin typeface="Arial"/>
                <a:cs typeface="Arial"/>
              </a:rPr>
              <a:t>dụng 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một </a:t>
            </a:r>
            <a:r>
              <a:rPr sz="2000" spc="-5" dirty="0">
                <a:solidFill>
                  <a:srgbClr val="003185"/>
                </a:solidFill>
                <a:latin typeface="Arial"/>
                <a:cs typeface="Arial"/>
              </a:rPr>
              <a:t>file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cùng một</a:t>
            </a:r>
            <a:r>
              <a:rPr sz="2000" spc="-6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lúc</a:t>
            </a:r>
            <a:endParaRPr sz="20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33400" y="533400"/>
            <a:ext cx="8001000" cy="990600"/>
          </a:xfrm>
          <a:custGeom>
            <a:avLst/>
            <a:gdLst/>
            <a:ahLst/>
            <a:cxnLst/>
            <a:rect l="l" t="t" r="r" b="b"/>
            <a:pathLst>
              <a:path w="8001000" h="990600">
                <a:moveTo>
                  <a:pt x="8001000" y="0"/>
                </a:moveTo>
                <a:lnTo>
                  <a:pt x="0" y="0"/>
                </a:lnTo>
                <a:lnTo>
                  <a:pt x="0" y="990600"/>
                </a:lnTo>
                <a:lnTo>
                  <a:pt x="8001000" y="990600"/>
                </a:lnTo>
                <a:lnTo>
                  <a:pt x="8001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3400" y="533400"/>
            <a:ext cx="8001000" cy="990600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24003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890"/>
              </a:spcBef>
            </a:pPr>
            <a:r>
              <a:rPr sz="3200" b="0" spc="-5" dirty="0">
                <a:latin typeface="Arial"/>
                <a:cs typeface="Arial"/>
              </a:rPr>
              <a:t>Chia </a:t>
            </a:r>
            <a:r>
              <a:rPr sz="3200" b="0" dirty="0">
                <a:latin typeface="Arial"/>
                <a:cs typeface="Arial"/>
              </a:rPr>
              <a:t>sẻ </a:t>
            </a:r>
            <a:r>
              <a:rPr sz="3200" b="0" spc="-5" dirty="0">
                <a:latin typeface="Arial"/>
                <a:cs typeface="Arial"/>
              </a:rPr>
              <a:t>nội dung </a:t>
            </a:r>
            <a:r>
              <a:rPr sz="3200" b="0" dirty="0">
                <a:latin typeface="Arial"/>
                <a:cs typeface="Arial"/>
              </a:rPr>
              <a:t>và </a:t>
            </a:r>
            <a:r>
              <a:rPr sz="3200" b="0" spc="-5" dirty="0">
                <a:latin typeface="Arial"/>
                <a:cs typeface="Arial"/>
              </a:rPr>
              <a:t>quản lý phiên</a:t>
            </a:r>
            <a:r>
              <a:rPr sz="3200" b="0" spc="-90" dirty="0">
                <a:latin typeface="Arial"/>
                <a:cs typeface="Arial"/>
              </a:rPr>
              <a:t> </a:t>
            </a:r>
            <a:r>
              <a:rPr sz="3200" b="0" spc="-5" dirty="0">
                <a:latin typeface="Arial"/>
                <a:cs typeface="Arial"/>
              </a:rPr>
              <a:t>bản</a:t>
            </a:r>
            <a:endParaRPr sz="32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dirty="0"/>
              <a:t>2-</a:t>
            </a:r>
            <a:fld id="{81D60167-4931-47E6-BA6A-407CBD079E47}" type="slidenum">
              <a:rPr dirty="0"/>
              <a:t>22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612140" y="1594615"/>
            <a:ext cx="7906384" cy="3328670"/>
          </a:xfrm>
          <a:prstGeom prst="rect">
            <a:avLst/>
          </a:prstGeom>
        </p:spPr>
        <p:txBody>
          <a:bodyPr vert="horz" wrap="square" lIns="0" tIns="116205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915"/>
              </a:spcBef>
              <a:buSzPct val="70312"/>
              <a:buChar char="•"/>
              <a:tabLst>
                <a:tab pos="355600" algn="l"/>
                <a:tab pos="356235" algn="l"/>
              </a:tabLst>
            </a:pPr>
            <a:r>
              <a:rPr sz="3200" dirty="0">
                <a:solidFill>
                  <a:srgbClr val="003185"/>
                </a:solidFill>
                <a:latin typeface="Arial"/>
                <a:cs typeface="Arial"/>
              </a:rPr>
              <a:t>Quản </a:t>
            </a:r>
            <a:r>
              <a:rPr sz="3200" spc="-5" dirty="0">
                <a:solidFill>
                  <a:srgbClr val="003185"/>
                </a:solidFill>
                <a:latin typeface="Arial"/>
                <a:cs typeface="Arial"/>
              </a:rPr>
              <a:t>lý </a:t>
            </a:r>
            <a:r>
              <a:rPr sz="3200" dirty="0">
                <a:solidFill>
                  <a:srgbClr val="003185"/>
                </a:solidFill>
                <a:latin typeface="Arial"/>
                <a:cs typeface="Arial"/>
              </a:rPr>
              <a:t>các </a:t>
            </a:r>
            <a:r>
              <a:rPr sz="3200" spc="-5" dirty="0">
                <a:solidFill>
                  <a:srgbClr val="003185"/>
                </a:solidFill>
                <a:latin typeface="Arial"/>
                <a:cs typeface="Arial"/>
              </a:rPr>
              <a:t>phiên</a:t>
            </a:r>
            <a:r>
              <a:rPr sz="3200" spc="-7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3200" spc="-5" dirty="0">
                <a:solidFill>
                  <a:srgbClr val="003185"/>
                </a:solidFill>
                <a:latin typeface="Arial"/>
                <a:cs typeface="Arial"/>
              </a:rPr>
              <a:t>bản</a:t>
            </a:r>
            <a:endParaRPr sz="3200" dirty="0">
              <a:latin typeface="Arial"/>
              <a:cs typeface="Arial"/>
            </a:endParaRPr>
          </a:p>
          <a:p>
            <a:pPr marL="469900">
              <a:lnSpc>
                <a:spcPct val="100000"/>
              </a:lnSpc>
              <a:spcBef>
                <a:spcPts val="610"/>
              </a:spcBef>
            </a:pPr>
            <a:r>
              <a:rPr lang="en-US" sz="2400" spc="-5" dirty="0" smtClean="0">
                <a:solidFill>
                  <a:srgbClr val="003185"/>
                </a:solidFill>
                <a:latin typeface="Arial"/>
                <a:cs typeface="Arial"/>
              </a:rPr>
              <a:t>- T</a:t>
            </a:r>
            <a:r>
              <a:rPr sz="2400" spc="-5" dirty="0" smtClean="0">
                <a:solidFill>
                  <a:srgbClr val="003185"/>
                </a:solidFill>
                <a:latin typeface="Arial"/>
                <a:cs typeface="Arial"/>
              </a:rPr>
              <a:t>heo </a:t>
            </a:r>
            <a:r>
              <a:rPr sz="2400" spc="-5" dirty="0">
                <a:solidFill>
                  <a:srgbClr val="003185"/>
                </a:solidFill>
                <a:latin typeface="Arial"/>
                <a:cs typeface="Arial"/>
              </a:rPr>
              <a:t>dõi </a:t>
            </a:r>
            <a:r>
              <a:rPr sz="2400" dirty="0">
                <a:solidFill>
                  <a:srgbClr val="003185"/>
                </a:solidFill>
                <a:latin typeface="Arial"/>
                <a:cs typeface="Arial"/>
              </a:rPr>
              <a:t>sự thay </a:t>
            </a:r>
            <a:r>
              <a:rPr sz="2400" spc="-5" dirty="0">
                <a:solidFill>
                  <a:srgbClr val="003185"/>
                </a:solidFill>
                <a:latin typeface="Arial"/>
                <a:cs typeface="Arial"/>
              </a:rPr>
              <a:t>đổi </a:t>
            </a:r>
            <a:r>
              <a:rPr sz="2400" dirty="0">
                <a:solidFill>
                  <a:srgbClr val="003185"/>
                </a:solidFill>
                <a:latin typeface="Arial"/>
                <a:cs typeface="Arial"/>
              </a:rPr>
              <a:t>các văn </a:t>
            </a:r>
            <a:r>
              <a:rPr sz="2400" spc="-5" dirty="0">
                <a:solidFill>
                  <a:srgbClr val="003185"/>
                </a:solidFill>
                <a:latin typeface="Arial"/>
                <a:cs typeface="Arial"/>
              </a:rPr>
              <a:t>bản </a:t>
            </a:r>
            <a:r>
              <a:rPr sz="2400" dirty="0">
                <a:solidFill>
                  <a:srgbClr val="003185"/>
                </a:solidFill>
                <a:latin typeface="Arial"/>
                <a:cs typeface="Arial"/>
              </a:rPr>
              <a:t>và cung cấp</a:t>
            </a:r>
            <a:r>
              <a:rPr sz="2400" spc="-2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3185"/>
                </a:solidFill>
                <a:latin typeface="Arial"/>
                <a:cs typeface="Arial"/>
              </a:rPr>
              <a:t>các</a:t>
            </a:r>
            <a:endParaRPr sz="2400" dirty="0">
              <a:latin typeface="Arial"/>
              <a:cs typeface="Arial"/>
            </a:endParaRPr>
          </a:p>
          <a:p>
            <a:pPr marL="756285" marR="5080">
              <a:lnSpc>
                <a:spcPct val="100000"/>
              </a:lnSpc>
            </a:pPr>
            <a:r>
              <a:rPr sz="2400" dirty="0">
                <a:solidFill>
                  <a:srgbClr val="003185"/>
                </a:solidFill>
                <a:latin typeface="Arial"/>
                <a:cs typeface="Arial"/>
              </a:rPr>
              <a:t>tính </a:t>
            </a:r>
            <a:r>
              <a:rPr sz="2400" spc="-5" dirty="0">
                <a:solidFill>
                  <a:srgbClr val="003185"/>
                </a:solidFill>
                <a:latin typeface="Arial"/>
                <a:cs typeface="Arial"/>
              </a:rPr>
              <a:t>năng </a:t>
            </a:r>
            <a:r>
              <a:rPr sz="2400" dirty="0">
                <a:solidFill>
                  <a:srgbClr val="003185"/>
                </a:solidFill>
                <a:latin typeface="Arial"/>
                <a:cs typeface="Arial"/>
              </a:rPr>
              <a:t>và chức </a:t>
            </a:r>
            <a:r>
              <a:rPr sz="2400" spc="-5" dirty="0">
                <a:solidFill>
                  <a:srgbClr val="003185"/>
                </a:solidFill>
                <a:latin typeface="Arial"/>
                <a:cs typeface="Arial"/>
              </a:rPr>
              <a:t>năng để </a:t>
            </a:r>
            <a:r>
              <a:rPr sz="2400" dirty="0">
                <a:solidFill>
                  <a:srgbClr val="003185"/>
                </a:solidFill>
                <a:latin typeface="Arial"/>
                <a:cs typeface="Arial"/>
              </a:rPr>
              <a:t>thích </a:t>
            </a:r>
            <a:r>
              <a:rPr sz="2400" spc="-5" dirty="0">
                <a:solidFill>
                  <a:srgbClr val="003185"/>
                </a:solidFill>
                <a:latin typeface="Arial"/>
                <a:cs typeface="Arial"/>
              </a:rPr>
              <a:t>ứng </a:t>
            </a:r>
            <a:r>
              <a:rPr sz="2400" dirty="0">
                <a:solidFill>
                  <a:srgbClr val="003185"/>
                </a:solidFill>
                <a:latin typeface="Arial"/>
                <a:cs typeface="Arial"/>
              </a:rPr>
              <a:t>công việc </a:t>
            </a:r>
            <a:r>
              <a:rPr sz="2400" spc="-5" dirty="0">
                <a:solidFill>
                  <a:srgbClr val="003185"/>
                </a:solidFill>
                <a:latin typeface="Arial"/>
                <a:cs typeface="Arial"/>
              </a:rPr>
              <a:t>đồng  </a:t>
            </a:r>
            <a:r>
              <a:rPr sz="2400" dirty="0">
                <a:solidFill>
                  <a:srgbClr val="003185"/>
                </a:solidFill>
                <a:latin typeface="Arial"/>
                <a:cs typeface="Arial"/>
              </a:rPr>
              <a:t>thời</a:t>
            </a:r>
            <a:endParaRPr sz="2400" dirty="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spcBef>
                <a:spcPts val="735"/>
              </a:spcBef>
              <a:buSzPct val="70312"/>
              <a:buChar char="•"/>
              <a:tabLst>
                <a:tab pos="355600" algn="l"/>
                <a:tab pos="356235" algn="l"/>
              </a:tabLst>
            </a:pPr>
            <a:r>
              <a:rPr sz="3200" dirty="0">
                <a:solidFill>
                  <a:srgbClr val="003185"/>
                </a:solidFill>
                <a:latin typeface="Arial"/>
                <a:cs typeface="Arial"/>
              </a:rPr>
              <a:t>Hệ </a:t>
            </a:r>
            <a:r>
              <a:rPr sz="3200" spc="-5" dirty="0">
                <a:solidFill>
                  <a:srgbClr val="003185"/>
                </a:solidFill>
                <a:latin typeface="Arial"/>
                <a:cs typeface="Arial"/>
              </a:rPr>
              <a:t>thống quản lý phiên</a:t>
            </a:r>
            <a:r>
              <a:rPr sz="3200" spc="-4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3200" spc="-15" dirty="0">
                <a:solidFill>
                  <a:srgbClr val="003185"/>
                </a:solidFill>
                <a:latin typeface="Arial"/>
                <a:cs typeface="Arial"/>
              </a:rPr>
              <a:t>bản:</a:t>
            </a:r>
            <a:endParaRPr sz="3200" dirty="0">
              <a:latin typeface="Arial"/>
              <a:cs typeface="Arial"/>
            </a:endParaRPr>
          </a:p>
          <a:p>
            <a:pPr marL="1083945" lvl="1" indent="-614680">
              <a:lnSpc>
                <a:spcPct val="100000"/>
              </a:lnSpc>
              <a:spcBef>
                <a:spcPts val="690"/>
              </a:spcBef>
              <a:buSzPct val="116666"/>
              <a:buAutoNum type="arabicPeriod"/>
              <a:tabLst>
                <a:tab pos="1083945" algn="l"/>
                <a:tab pos="1084580" algn="l"/>
              </a:tabLst>
            </a:pPr>
            <a:r>
              <a:rPr sz="2400" spc="-5" dirty="0">
                <a:solidFill>
                  <a:srgbClr val="003185"/>
                </a:solidFill>
                <a:latin typeface="Arial"/>
                <a:cs typeface="Arial"/>
              </a:rPr>
              <a:t>Google</a:t>
            </a:r>
            <a:r>
              <a:rPr sz="240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3185"/>
                </a:solidFill>
                <a:latin typeface="Arial"/>
                <a:cs typeface="Arial"/>
              </a:rPr>
              <a:t>Docs</a:t>
            </a:r>
            <a:endParaRPr sz="2400" dirty="0">
              <a:latin typeface="Arial"/>
              <a:cs typeface="Arial"/>
            </a:endParaRPr>
          </a:p>
          <a:p>
            <a:pPr marL="1068705" lvl="1" indent="-599440">
              <a:lnSpc>
                <a:spcPct val="100000"/>
              </a:lnSpc>
              <a:spcBef>
                <a:spcPts val="595"/>
              </a:spcBef>
              <a:buAutoNum type="arabicPeriod"/>
              <a:tabLst>
                <a:tab pos="1068705" algn="l"/>
                <a:tab pos="1069340" algn="l"/>
              </a:tabLst>
            </a:pPr>
            <a:r>
              <a:rPr sz="2400" spc="-5" dirty="0">
                <a:solidFill>
                  <a:srgbClr val="003185"/>
                </a:solidFill>
                <a:latin typeface="Arial"/>
                <a:cs typeface="Arial"/>
              </a:rPr>
              <a:t>Windows Live</a:t>
            </a:r>
            <a:r>
              <a:rPr sz="2400" spc="3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3185"/>
                </a:solidFill>
                <a:latin typeface="Arial"/>
                <a:cs typeface="Arial"/>
              </a:rPr>
              <a:t>SkyDrive</a:t>
            </a:r>
            <a:endParaRPr sz="24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340100" y="1587500"/>
            <a:ext cx="5130800" cy="4368800"/>
            <a:chOff x="3340100" y="1587500"/>
            <a:chExt cx="5130800" cy="4368800"/>
          </a:xfrm>
        </p:grpSpPr>
        <p:sp>
          <p:nvSpPr>
            <p:cNvPr id="3" name="object 3"/>
            <p:cNvSpPr/>
            <p:nvPr/>
          </p:nvSpPr>
          <p:spPr>
            <a:xfrm>
              <a:off x="3352800" y="1600200"/>
              <a:ext cx="5105400" cy="43434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352800" y="1600200"/>
              <a:ext cx="5105400" cy="4343400"/>
            </a:xfrm>
            <a:custGeom>
              <a:avLst/>
              <a:gdLst/>
              <a:ahLst/>
              <a:cxnLst/>
              <a:rect l="l" t="t" r="r" b="b"/>
              <a:pathLst>
                <a:path w="5105400" h="4343400">
                  <a:moveTo>
                    <a:pt x="5105400" y="723900"/>
                  </a:moveTo>
                  <a:lnTo>
                    <a:pt x="5105400" y="3619500"/>
                  </a:lnTo>
                  <a:lnTo>
                    <a:pt x="5103807" y="3671643"/>
                  </a:lnTo>
                  <a:lnTo>
                    <a:pt x="5099074" y="3723210"/>
                  </a:lnTo>
                  <a:lnTo>
                    <a:pt x="5091264" y="3774020"/>
                  </a:lnTo>
                  <a:lnTo>
                    <a:pt x="5080440" y="3823890"/>
                  </a:lnTo>
                  <a:lnTo>
                    <a:pt x="5066667" y="3872638"/>
                  </a:lnTo>
                  <a:lnTo>
                    <a:pt x="5050010" y="3920082"/>
                  </a:lnTo>
                  <a:lnTo>
                    <a:pt x="5030532" y="3966040"/>
                  </a:lnTo>
                  <a:lnTo>
                    <a:pt x="5008297" y="4010331"/>
                  </a:lnTo>
                  <a:lnTo>
                    <a:pt x="4983370" y="4052771"/>
                  </a:lnTo>
                  <a:lnTo>
                    <a:pt x="4955814" y="4093179"/>
                  </a:lnTo>
                  <a:lnTo>
                    <a:pt x="4925695" y="4131373"/>
                  </a:lnTo>
                  <a:lnTo>
                    <a:pt x="4890014" y="4170297"/>
                  </a:lnTo>
                  <a:lnTo>
                    <a:pt x="4852072" y="4205552"/>
                  </a:lnTo>
                  <a:lnTo>
                    <a:pt x="4812076" y="4237037"/>
                  </a:lnTo>
                  <a:lnTo>
                    <a:pt x="4770232" y="4264650"/>
                  </a:lnTo>
                  <a:lnTo>
                    <a:pt x="4726749" y="4288293"/>
                  </a:lnTo>
                  <a:lnTo>
                    <a:pt x="4681833" y="4307862"/>
                  </a:lnTo>
                  <a:lnTo>
                    <a:pt x="4635692" y="4323259"/>
                  </a:lnTo>
                  <a:lnTo>
                    <a:pt x="4588533" y="4334381"/>
                  </a:lnTo>
                  <a:lnTo>
                    <a:pt x="4540563" y="4341128"/>
                  </a:lnTo>
                  <a:lnTo>
                    <a:pt x="4491990" y="4343400"/>
                  </a:lnTo>
                  <a:lnTo>
                    <a:pt x="4440944" y="4343400"/>
                  </a:lnTo>
                  <a:lnTo>
                    <a:pt x="4389899" y="4343400"/>
                  </a:lnTo>
                  <a:lnTo>
                    <a:pt x="4338853" y="4343400"/>
                  </a:lnTo>
                  <a:lnTo>
                    <a:pt x="4287808" y="4343400"/>
                  </a:lnTo>
                  <a:lnTo>
                    <a:pt x="4236763" y="4343400"/>
                  </a:lnTo>
                  <a:lnTo>
                    <a:pt x="4185717" y="4343400"/>
                  </a:lnTo>
                  <a:lnTo>
                    <a:pt x="4134672" y="4343400"/>
                  </a:lnTo>
                  <a:lnTo>
                    <a:pt x="4083627" y="4343400"/>
                  </a:lnTo>
                  <a:lnTo>
                    <a:pt x="4032581" y="4343400"/>
                  </a:lnTo>
                  <a:lnTo>
                    <a:pt x="3981536" y="4343400"/>
                  </a:lnTo>
                  <a:lnTo>
                    <a:pt x="3930491" y="4343400"/>
                  </a:lnTo>
                  <a:lnTo>
                    <a:pt x="3879445" y="4343400"/>
                  </a:lnTo>
                  <a:lnTo>
                    <a:pt x="3828400" y="4343400"/>
                  </a:lnTo>
                  <a:lnTo>
                    <a:pt x="3777355" y="4343400"/>
                  </a:lnTo>
                  <a:lnTo>
                    <a:pt x="3726309" y="4343400"/>
                  </a:lnTo>
                  <a:lnTo>
                    <a:pt x="3675264" y="4343400"/>
                  </a:lnTo>
                  <a:lnTo>
                    <a:pt x="3624219" y="4343400"/>
                  </a:lnTo>
                  <a:lnTo>
                    <a:pt x="3573173" y="4343400"/>
                  </a:lnTo>
                  <a:lnTo>
                    <a:pt x="3522128" y="4343400"/>
                  </a:lnTo>
                  <a:lnTo>
                    <a:pt x="3471083" y="4343400"/>
                  </a:lnTo>
                  <a:lnTo>
                    <a:pt x="3420037" y="4343400"/>
                  </a:lnTo>
                  <a:lnTo>
                    <a:pt x="3368992" y="4343400"/>
                  </a:lnTo>
                  <a:lnTo>
                    <a:pt x="3317947" y="4343400"/>
                  </a:lnTo>
                  <a:lnTo>
                    <a:pt x="3266901" y="4343400"/>
                  </a:lnTo>
                  <a:lnTo>
                    <a:pt x="3215856" y="4343400"/>
                  </a:lnTo>
                  <a:lnTo>
                    <a:pt x="3164811" y="4343400"/>
                  </a:lnTo>
                  <a:lnTo>
                    <a:pt x="3113765" y="4343400"/>
                  </a:lnTo>
                  <a:lnTo>
                    <a:pt x="3062720" y="4343400"/>
                  </a:lnTo>
                  <a:lnTo>
                    <a:pt x="3011675" y="4343400"/>
                  </a:lnTo>
                  <a:lnTo>
                    <a:pt x="2960629" y="4343400"/>
                  </a:lnTo>
                  <a:lnTo>
                    <a:pt x="2909584" y="4343400"/>
                  </a:lnTo>
                  <a:lnTo>
                    <a:pt x="2858539" y="4343400"/>
                  </a:lnTo>
                  <a:lnTo>
                    <a:pt x="2807493" y="4343400"/>
                  </a:lnTo>
                  <a:lnTo>
                    <a:pt x="2756448" y="4343400"/>
                  </a:lnTo>
                  <a:lnTo>
                    <a:pt x="2705403" y="4343400"/>
                  </a:lnTo>
                  <a:lnTo>
                    <a:pt x="2654357" y="4343400"/>
                  </a:lnTo>
                  <a:lnTo>
                    <a:pt x="2603312" y="4343400"/>
                  </a:lnTo>
                  <a:lnTo>
                    <a:pt x="2552267" y="4343400"/>
                  </a:lnTo>
                  <a:lnTo>
                    <a:pt x="2501221" y="4343400"/>
                  </a:lnTo>
                  <a:lnTo>
                    <a:pt x="2450176" y="4343400"/>
                  </a:lnTo>
                  <a:lnTo>
                    <a:pt x="2399131" y="4343400"/>
                  </a:lnTo>
                  <a:lnTo>
                    <a:pt x="2348085" y="4343400"/>
                  </a:lnTo>
                  <a:lnTo>
                    <a:pt x="2297040" y="4343400"/>
                  </a:lnTo>
                  <a:lnTo>
                    <a:pt x="2245994" y="4343400"/>
                  </a:lnTo>
                  <a:lnTo>
                    <a:pt x="2194949" y="4343400"/>
                  </a:lnTo>
                  <a:lnTo>
                    <a:pt x="2143904" y="4343400"/>
                  </a:lnTo>
                  <a:lnTo>
                    <a:pt x="2092858" y="4343400"/>
                  </a:lnTo>
                  <a:lnTo>
                    <a:pt x="2041813" y="4343400"/>
                  </a:lnTo>
                  <a:lnTo>
                    <a:pt x="1990768" y="4343400"/>
                  </a:lnTo>
                  <a:lnTo>
                    <a:pt x="1939722" y="4343400"/>
                  </a:lnTo>
                  <a:lnTo>
                    <a:pt x="1888677" y="4343400"/>
                  </a:lnTo>
                  <a:lnTo>
                    <a:pt x="1837632" y="4343400"/>
                  </a:lnTo>
                  <a:lnTo>
                    <a:pt x="1786586" y="4343400"/>
                  </a:lnTo>
                  <a:lnTo>
                    <a:pt x="1735541" y="4343400"/>
                  </a:lnTo>
                  <a:lnTo>
                    <a:pt x="1684496" y="4343400"/>
                  </a:lnTo>
                  <a:lnTo>
                    <a:pt x="1633450" y="4343400"/>
                  </a:lnTo>
                  <a:lnTo>
                    <a:pt x="1582405" y="4343400"/>
                  </a:lnTo>
                  <a:lnTo>
                    <a:pt x="1531360" y="4343400"/>
                  </a:lnTo>
                  <a:lnTo>
                    <a:pt x="1480314" y="4343400"/>
                  </a:lnTo>
                  <a:lnTo>
                    <a:pt x="1429269" y="4343400"/>
                  </a:lnTo>
                  <a:lnTo>
                    <a:pt x="1378224" y="4343400"/>
                  </a:lnTo>
                  <a:lnTo>
                    <a:pt x="1327178" y="4343400"/>
                  </a:lnTo>
                  <a:lnTo>
                    <a:pt x="1276133" y="4343400"/>
                  </a:lnTo>
                  <a:lnTo>
                    <a:pt x="1225088" y="4343400"/>
                  </a:lnTo>
                  <a:lnTo>
                    <a:pt x="1174042" y="4343400"/>
                  </a:lnTo>
                  <a:lnTo>
                    <a:pt x="1122997" y="4343400"/>
                  </a:lnTo>
                  <a:lnTo>
                    <a:pt x="1071952" y="4343400"/>
                  </a:lnTo>
                  <a:lnTo>
                    <a:pt x="1020906" y="4343400"/>
                  </a:lnTo>
                  <a:lnTo>
                    <a:pt x="969861" y="4343400"/>
                  </a:lnTo>
                  <a:lnTo>
                    <a:pt x="918816" y="4343400"/>
                  </a:lnTo>
                  <a:lnTo>
                    <a:pt x="867770" y="4343400"/>
                  </a:lnTo>
                  <a:lnTo>
                    <a:pt x="816725" y="4343400"/>
                  </a:lnTo>
                  <a:lnTo>
                    <a:pt x="765680" y="4343400"/>
                  </a:lnTo>
                  <a:lnTo>
                    <a:pt x="714634" y="4343400"/>
                  </a:lnTo>
                  <a:lnTo>
                    <a:pt x="663589" y="4343400"/>
                  </a:lnTo>
                  <a:lnTo>
                    <a:pt x="612544" y="4343400"/>
                  </a:lnTo>
                  <a:lnTo>
                    <a:pt x="561498" y="4343400"/>
                  </a:lnTo>
                  <a:lnTo>
                    <a:pt x="510453" y="4343400"/>
                  </a:lnTo>
                  <a:lnTo>
                    <a:pt x="459408" y="4343400"/>
                  </a:lnTo>
                  <a:lnTo>
                    <a:pt x="408362" y="4343400"/>
                  </a:lnTo>
                  <a:lnTo>
                    <a:pt x="357317" y="4343400"/>
                  </a:lnTo>
                  <a:lnTo>
                    <a:pt x="306272" y="4343400"/>
                  </a:lnTo>
                  <a:lnTo>
                    <a:pt x="255226" y="4343400"/>
                  </a:lnTo>
                  <a:lnTo>
                    <a:pt x="204181" y="4343400"/>
                  </a:lnTo>
                  <a:lnTo>
                    <a:pt x="153136" y="4343400"/>
                  </a:lnTo>
                  <a:lnTo>
                    <a:pt x="102090" y="4343400"/>
                  </a:lnTo>
                  <a:lnTo>
                    <a:pt x="51045" y="4343400"/>
                  </a:lnTo>
                  <a:lnTo>
                    <a:pt x="0" y="4343400"/>
                  </a:lnTo>
                  <a:lnTo>
                    <a:pt x="0" y="0"/>
                  </a:lnTo>
                  <a:lnTo>
                    <a:pt x="4491990" y="0"/>
                  </a:lnTo>
                  <a:lnTo>
                    <a:pt x="4540563" y="2272"/>
                  </a:lnTo>
                  <a:lnTo>
                    <a:pt x="4588533" y="9024"/>
                  </a:lnTo>
                  <a:lnTo>
                    <a:pt x="4635692" y="20152"/>
                  </a:lnTo>
                  <a:lnTo>
                    <a:pt x="4681833" y="35555"/>
                  </a:lnTo>
                  <a:lnTo>
                    <a:pt x="4726749" y="55133"/>
                  </a:lnTo>
                  <a:lnTo>
                    <a:pt x="4770232" y="78784"/>
                  </a:lnTo>
                  <a:lnTo>
                    <a:pt x="4812076" y="106407"/>
                  </a:lnTo>
                  <a:lnTo>
                    <a:pt x="4852072" y="137899"/>
                  </a:lnTo>
                  <a:lnTo>
                    <a:pt x="4890014" y="173161"/>
                  </a:lnTo>
                  <a:lnTo>
                    <a:pt x="4925695" y="212089"/>
                  </a:lnTo>
                  <a:lnTo>
                    <a:pt x="4955814" y="250282"/>
                  </a:lnTo>
                  <a:lnTo>
                    <a:pt x="4983370" y="290686"/>
                  </a:lnTo>
                  <a:lnTo>
                    <a:pt x="5008297" y="333120"/>
                  </a:lnTo>
                  <a:lnTo>
                    <a:pt x="5030532" y="377403"/>
                  </a:lnTo>
                  <a:lnTo>
                    <a:pt x="5050010" y="423353"/>
                  </a:lnTo>
                  <a:lnTo>
                    <a:pt x="5066667" y="470789"/>
                  </a:lnTo>
                  <a:lnTo>
                    <a:pt x="5080440" y="519529"/>
                  </a:lnTo>
                  <a:lnTo>
                    <a:pt x="5091264" y="569391"/>
                  </a:lnTo>
                  <a:lnTo>
                    <a:pt x="5099074" y="620195"/>
                  </a:lnTo>
                  <a:lnTo>
                    <a:pt x="5103807" y="671758"/>
                  </a:lnTo>
                  <a:lnTo>
                    <a:pt x="5105400" y="723900"/>
                  </a:lnTo>
                  <a:close/>
                </a:path>
              </a:pathLst>
            </a:custGeom>
            <a:ln w="25400">
              <a:solidFill>
                <a:srgbClr val="003CA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3405632" y="1572133"/>
            <a:ext cx="4820285" cy="4347845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84785" indent="-172720">
              <a:lnSpc>
                <a:spcPct val="100000"/>
              </a:lnSpc>
              <a:spcBef>
                <a:spcPts val="210"/>
              </a:spcBef>
              <a:buChar char="•"/>
              <a:tabLst>
                <a:tab pos="185420" algn="l"/>
              </a:tabLst>
            </a:pPr>
            <a:r>
              <a:rPr sz="1800" spc="-5" dirty="0">
                <a:solidFill>
                  <a:srgbClr val="00040C"/>
                </a:solidFill>
                <a:latin typeface="Arial"/>
                <a:cs typeface="Arial"/>
              </a:rPr>
              <a:t>Không </a:t>
            </a:r>
            <a:r>
              <a:rPr sz="1800" dirty="0">
                <a:solidFill>
                  <a:srgbClr val="00040C"/>
                </a:solidFill>
                <a:latin typeface="Arial"/>
                <a:cs typeface="Arial"/>
              </a:rPr>
              <a:t>mất</a:t>
            </a:r>
            <a:r>
              <a:rPr sz="1800" spc="5" dirty="0">
                <a:solidFill>
                  <a:srgbClr val="00040C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40C"/>
                </a:solidFill>
                <a:latin typeface="Arial"/>
                <a:cs typeface="Arial"/>
              </a:rPr>
              <a:t>phí</a:t>
            </a:r>
            <a:endParaRPr sz="1800">
              <a:latin typeface="Arial"/>
              <a:cs typeface="Arial"/>
            </a:endParaRPr>
          </a:p>
          <a:p>
            <a:pPr marL="184785" indent="-172720">
              <a:lnSpc>
                <a:spcPct val="100000"/>
              </a:lnSpc>
              <a:spcBef>
                <a:spcPts val="110"/>
              </a:spcBef>
              <a:buChar char="•"/>
              <a:tabLst>
                <a:tab pos="185420" algn="l"/>
              </a:tabLst>
            </a:pPr>
            <a:r>
              <a:rPr sz="1800" spc="-5" dirty="0">
                <a:solidFill>
                  <a:srgbClr val="00040C"/>
                </a:solidFill>
                <a:latin typeface="Arial"/>
                <a:cs typeface="Arial"/>
              </a:rPr>
              <a:t>Lưu </a:t>
            </a:r>
            <a:r>
              <a:rPr sz="1800" dirty="0">
                <a:solidFill>
                  <a:srgbClr val="00040C"/>
                </a:solidFill>
                <a:latin typeface="Arial"/>
                <a:cs typeface="Arial"/>
              </a:rPr>
              <a:t>trữ, </a:t>
            </a:r>
            <a:r>
              <a:rPr sz="1800" spc="-5" dirty="0">
                <a:solidFill>
                  <a:srgbClr val="00040C"/>
                </a:solidFill>
                <a:latin typeface="Arial"/>
                <a:cs typeface="Arial"/>
              </a:rPr>
              <a:t>chỉnh </a:t>
            </a:r>
            <a:r>
              <a:rPr sz="1800" dirty="0">
                <a:solidFill>
                  <a:srgbClr val="00040C"/>
                </a:solidFill>
                <a:latin typeface="Arial"/>
                <a:cs typeface="Arial"/>
              </a:rPr>
              <a:t>sửa các </a:t>
            </a:r>
            <a:r>
              <a:rPr sz="1800" spc="-5" dirty="0">
                <a:solidFill>
                  <a:srgbClr val="00040C"/>
                </a:solidFill>
                <a:latin typeface="Arial"/>
                <a:cs typeface="Arial"/>
              </a:rPr>
              <a:t>file </a:t>
            </a:r>
            <a:r>
              <a:rPr sz="1800" dirty="0">
                <a:solidFill>
                  <a:srgbClr val="00040C"/>
                </a:solidFill>
                <a:latin typeface="Arial"/>
                <a:cs typeface="Arial"/>
              </a:rPr>
              <a:t>trên </a:t>
            </a:r>
            <a:r>
              <a:rPr sz="1800" spc="-5" dirty="0">
                <a:solidFill>
                  <a:srgbClr val="00040C"/>
                </a:solidFill>
                <a:latin typeface="Arial"/>
                <a:cs typeface="Arial"/>
              </a:rPr>
              <a:t>Google</a:t>
            </a:r>
            <a:r>
              <a:rPr sz="1800" spc="-45" dirty="0">
                <a:solidFill>
                  <a:srgbClr val="00040C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40C"/>
                </a:solidFill>
                <a:latin typeface="Arial"/>
                <a:cs typeface="Arial"/>
              </a:rPr>
              <a:t>server</a:t>
            </a:r>
            <a:endParaRPr sz="1800">
              <a:latin typeface="Arial"/>
              <a:cs typeface="Arial"/>
            </a:endParaRPr>
          </a:p>
          <a:p>
            <a:pPr marL="184785" marR="237490" indent="-172720">
              <a:lnSpc>
                <a:spcPts val="1939"/>
              </a:lnSpc>
              <a:spcBef>
                <a:spcPts val="355"/>
              </a:spcBef>
              <a:buChar char="•"/>
              <a:tabLst>
                <a:tab pos="185420" algn="l"/>
              </a:tabLst>
            </a:pPr>
            <a:r>
              <a:rPr sz="1800" spc="-10" dirty="0">
                <a:solidFill>
                  <a:srgbClr val="00040C"/>
                </a:solidFill>
                <a:latin typeface="Arial"/>
                <a:cs typeface="Arial"/>
              </a:rPr>
              <a:t>Nhiều người </a:t>
            </a:r>
            <a:r>
              <a:rPr sz="1800" spc="-5" dirty="0">
                <a:solidFill>
                  <a:srgbClr val="00040C"/>
                </a:solidFill>
                <a:latin typeface="Arial"/>
                <a:cs typeface="Arial"/>
              </a:rPr>
              <a:t>dùng </a:t>
            </a:r>
            <a:r>
              <a:rPr sz="1800" dirty="0">
                <a:solidFill>
                  <a:srgbClr val="00040C"/>
                </a:solidFill>
                <a:latin typeface="Arial"/>
                <a:cs typeface="Arial"/>
              </a:rPr>
              <a:t>có thể truy </a:t>
            </a:r>
            <a:r>
              <a:rPr sz="1800" spc="-5" dirty="0">
                <a:solidFill>
                  <a:srgbClr val="00040C"/>
                </a:solidFill>
                <a:latin typeface="Arial"/>
                <a:cs typeface="Arial"/>
              </a:rPr>
              <a:t>nhập </a:t>
            </a:r>
            <a:r>
              <a:rPr sz="1800" dirty="0">
                <a:solidFill>
                  <a:srgbClr val="00040C"/>
                </a:solidFill>
                <a:latin typeface="Arial"/>
                <a:cs typeface="Arial"/>
              </a:rPr>
              <a:t>vào các  file tại </a:t>
            </a:r>
            <a:r>
              <a:rPr sz="1800" spc="-5" dirty="0">
                <a:solidFill>
                  <a:srgbClr val="00040C"/>
                </a:solidFill>
                <a:latin typeface="Arial"/>
                <a:cs typeface="Arial"/>
              </a:rPr>
              <a:t>cùng thời</a:t>
            </a:r>
            <a:r>
              <a:rPr sz="1800" spc="-25" dirty="0">
                <a:solidFill>
                  <a:srgbClr val="00040C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00040C"/>
                </a:solidFill>
                <a:latin typeface="Arial"/>
                <a:cs typeface="Arial"/>
              </a:rPr>
              <a:t>điểm</a:t>
            </a:r>
            <a:endParaRPr sz="1800">
              <a:latin typeface="Arial"/>
              <a:cs typeface="Arial"/>
            </a:endParaRPr>
          </a:p>
          <a:p>
            <a:pPr marL="184785" marR="161290" indent="-172720">
              <a:lnSpc>
                <a:spcPts val="1939"/>
              </a:lnSpc>
              <a:spcBef>
                <a:spcPts val="335"/>
              </a:spcBef>
              <a:buChar char="•"/>
              <a:tabLst>
                <a:tab pos="185420" algn="l"/>
              </a:tabLst>
            </a:pPr>
            <a:r>
              <a:rPr sz="1800" spc="-5" dirty="0">
                <a:solidFill>
                  <a:srgbClr val="00040C"/>
                </a:solidFill>
                <a:latin typeface="Arial"/>
                <a:cs typeface="Arial"/>
              </a:rPr>
              <a:t>Google </a:t>
            </a:r>
            <a:r>
              <a:rPr sz="1800" dirty="0">
                <a:solidFill>
                  <a:srgbClr val="00040C"/>
                </a:solidFill>
                <a:latin typeface="Arial"/>
                <a:cs typeface="Arial"/>
              </a:rPr>
              <a:t>tập </a:t>
            </a:r>
            <a:r>
              <a:rPr sz="1800" spc="-5" dirty="0">
                <a:solidFill>
                  <a:srgbClr val="00040C"/>
                </a:solidFill>
                <a:latin typeface="Arial"/>
                <a:cs typeface="Arial"/>
              </a:rPr>
              <a:t>hợp các thay đổi </a:t>
            </a:r>
            <a:r>
              <a:rPr sz="1800" dirty="0">
                <a:solidFill>
                  <a:srgbClr val="00040C"/>
                </a:solidFill>
                <a:latin typeface="Arial"/>
                <a:cs typeface="Arial"/>
              </a:rPr>
              <a:t>vào một tài </a:t>
            </a:r>
            <a:r>
              <a:rPr sz="1800" spc="-10" dirty="0">
                <a:solidFill>
                  <a:srgbClr val="00040C"/>
                </a:solidFill>
                <a:latin typeface="Arial"/>
                <a:cs typeface="Arial"/>
              </a:rPr>
              <a:t>liệu  </a:t>
            </a:r>
            <a:r>
              <a:rPr sz="1800" spc="-5" dirty="0">
                <a:solidFill>
                  <a:srgbClr val="00040C"/>
                </a:solidFill>
                <a:latin typeface="Arial"/>
                <a:cs typeface="Arial"/>
              </a:rPr>
              <a:t>duy </a:t>
            </a:r>
            <a:r>
              <a:rPr sz="1800" spc="-10" dirty="0">
                <a:solidFill>
                  <a:srgbClr val="00040C"/>
                </a:solidFill>
                <a:latin typeface="Arial"/>
                <a:cs typeface="Arial"/>
              </a:rPr>
              <a:t>nhất</a:t>
            </a:r>
            <a:endParaRPr sz="1800">
              <a:latin typeface="Arial"/>
              <a:cs typeface="Arial"/>
            </a:endParaRPr>
          </a:p>
          <a:p>
            <a:pPr marL="184785" indent="-172720">
              <a:lnSpc>
                <a:spcPct val="100000"/>
              </a:lnSpc>
              <a:spcBef>
                <a:spcPts val="85"/>
              </a:spcBef>
              <a:buChar char="•"/>
              <a:tabLst>
                <a:tab pos="185420" algn="l"/>
              </a:tabLst>
            </a:pPr>
            <a:r>
              <a:rPr sz="1800" spc="-5" dirty="0">
                <a:solidFill>
                  <a:srgbClr val="00040C"/>
                </a:solidFill>
                <a:latin typeface="Arial"/>
                <a:cs typeface="Arial"/>
              </a:rPr>
              <a:t>Luôn giữ lại </a:t>
            </a:r>
            <a:r>
              <a:rPr sz="1800" spc="-10" dirty="0">
                <a:solidFill>
                  <a:srgbClr val="00040C"/>
                </a:solidFill>
                <a:latin typeface="Arial"/>
                <a:cs typeface="Arial"/>
              </a:rPr>
              <a:t>phiên </a:t>
            </a:r>
            <a:r>
              <a:rPr sz="1800" spc="-5" dirty="0">
                <a:solidFill>
                  <a:srgbClr val="00040C"/>
                </a:solidFill>
                <a:latin typeface="Arial"/>
                <a:cs typeface="Arial"/>
              </a:rPr>
              <a:t>bản </a:t>
            </a:r>
            <a:r>
              <a:rPr sz="1800" dirty="0">
                <a:solidFill>
                  <a:srgbClr val="00040C"/>
                </a:solidFill>
                <a:latin typeface="Arial"/>
                <a:cs typeface="Arial"/>
              </a:rPr>
              <a:t>trước khi </a:t>
            </a:r>
            <a:r>
              <a:rPr sz="1800" spc="-5" dirty="0">
                <a:solidFill>
                  <a:srgbClr val="00040C"/>
                </a:solidFill>
                <a:latin typeface="Arial"/>
                <a:cs typeface="Arial"/>
              </a:rPr>
              <a:t>thay</a:t>
            </a:r>
            <a:r>
              <a:rPr sz="1800" spc="5" dirty="0">
                <a:solidFill>
                  <a:srgbClr val="00040C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40C"/>
                </a:solidFill>
                <a:latin typeface="Arial"/>
                <a:cs typeface="Arial"/>
              </a:rPr>
              <a:t>đổi</a:t>
            </a:r>
            <a:endParaRPr sz="1800">
              <a:latin typeface="Arial"/>
              <a:cs typeface="Arial"/>
            </a:endParaRPr>
          </a:p>
          <a:p>
            <a:pPr marL="184785" marR="380365" indent="-172720">
              <a:lnSpc>
                <a:spcPts val="1939"/>
              </a:lnSpc>
              <a:spcBef>
                <a:spcPts val="355"/>
              </a:spcBef>
              <a:buChar char="•"/>
              <a:tabLst>
                <a:tab pos="185420" algn="l"/>
              </a:tabLst>
            </a:pPr>
            <a:r>
              <a:rPr sz="1800" spc="-5" dirty="0">
                <a:solidFill>
                  <a:srgbClr val="00040C"/>
                </a:solidFill>
                <a:latin typeface="Arial"/>
                <a:cs typeface="Arial"/>
              </a:rPr>
              <a:t>Lưu lại </a:t>
            </a:r>
            <a:r>
              <a:rPr sz="1800" dirty="0">
                <a:solidFill>
                  <a:srgbClr val="00040C"/>
                </a:solidFill>
                <a:latin typeface="Arial"/>
                <a:cs typeface="Arial"/>
              </a:rPr>
              <a:t>tên </a:t>
            </a:r>
            <a:r>
              <a:rPr sz="1800" spc="-10" dirty="0">
                <a:solidFill>
                  <a:srgbClr val="00040C"/>
                </a:solidFill>
                <a:latin typeface="Arial"/>
                <a:cs typeface="Arial"/>
              </a:rPr>
              <a:t>người </a:t>
            </a:r>
            <a:r>
              <a:rPr sz="1800" spc="-5" dirty="0">
                <a:solidFill>
                  <a:srgbClr val="00040C"/>
                </a:solidFill>
                <a:latin typeface="Arial"/>
                <a:cs typeface="Arial"/>
              </a:rPr>
              <a:t>đã thay đổi </a:t>
            </a:r>
            <a:r>
              <a:rPr sz="1800" dirty="0">
                <a:solidFill>
                  <a:srgbClr val="00040C"/>
                </a:solidFill>
                <a:latin typeface="Arial"/>
                <a:cs typeface="Arial"/>
              </a:rPr>
              <a:t>và </a:t>
            </a:r>
            <a:r>
              <a:rPr sz="1800" spc="-5" dirty="0">
                <a:solidFill>
                  <a:srgbClr val="00040C"/>
                </a:solidFill>
                <a:latin typeface="Arial"/>
                <a:cs typeface="Arial"/>
              </a:rPr>
              <a:t>thời </a:t>
            </a:r>
            <a:r>
              <a:rPr sz="1800" spc="-10" dirty="0">
                <a:solidFill>
                  <a:srgbClr val="00040C"/>
                </a:solidFill>
                <a:latin typeface="Arial"/>
                <a:cs typeface="Arial"/>
              </a:rPr>
              <a:t>điểm  </a:t>
            </a:r>
            <a:r>
              <a:rPr sz="1800" spc="-5" dirty="0">
                <a:solidFill>
                  <a:srgbClr val="00040C"/>
                </a:solidFill>
                <a:latin typeface="Arial"/>
                <a:cs typeface="Arial"/>
              </a:rPr>
              <a:t>thay đổi</a:t>
            </a:r>
            <a:endParaRPr sz="1800">
              <a:latin typeface="Arial"/>
              <a:cs typeface="Arial"/>
            </a:endParaRPr>
          </a:p>
          <a:p>
            <a:pPr marL="184785" indent="-172720">
              <a:lnSpc>
                <a:spcPts val="2055"/>
              </a:lnSpc>
              <a:spcBef>
                <a:spcPts val="85"/>
              </a:spcBef>
              <a:buChar char="•"/>
              <a:tabLst>
                <a:tab pos="185420" algn="l"/>
              </a:tabLst>
            </a:pPr>
            <a:r>
              <a:rPr sz="1800" spc="-5" dirty="0">
                <a:solidFill>
                  <a:srgbClr val="00040C"/>
                </a:solidFill>
                <a:latin typeface="Arial"/>
                <a:cs typeface="Arial"/>
              </a:rPr>
              <a:t>Theo dõi </a:t>
            </a:r>
            <a:r>
              <a:rPr sz="1800" dirty="0">
                <a:solidFill>
                  <a:srgbClr val="00040C"/>
                </a:solidFill>
                <a:latin typeface="Arial"/>
                <a:cs typeface="Arial"/>
              </a:rPr>
              <a:t>các </a:t>
            </a:r>
            <a:r>
              <a:rPr sz="1800" spc="-5" dirty="0">
                <a:solidFill>
                  <a:srgbClr val="00040C"/>
                </a:solidFill>
                <a:latin typeface="Arial"/>
                <a:cs typeface="Arial"/>
              </a:rPr>
              <a:t>bản </a:t>
            </a:r>
            <a:r>
              <a:rPr sz="1800" dirty="0">
                <a:solidFill>
                  <a:srgbClr val="00040C"/>
                </a:solidFill>
                <a:latin typeface="Arial"/>
                <a:cs typeface="Arial"/>
              </a:rPr>
              <a:t>sửa </a:t>
            </a:r>
            <a:r>
              <a:rPr sz="1800" spc="-5" dirty="0">
                <a:solidFill>
                  <a:srgbClr val="00040C"/>
                </a:solidFill>
                <a:latin typeface="Arial"/>
                <a:cs typeface="Arial"/>
              </a:rPr>
              <a:t>đổi </a:t>
            </a:r>
            <a:r>
              <a:rPr sz="1800" dirty="0">
                <a:solidFill>
                  <a:srgbClr val="00040C"/>
                </a:solidFill>
                <a:latin typeface="Arial"/>
                <a:cs typeface="Arial"/>
              </a:rPr>
              <a:t>với các </a:t>
            </a:r>
            <a:r>
              <a:rPr sz="1800" spc="-5" dirty="0">
                <a:solidFill>
                  <a:srgbClr val="00040C"/>
                </a:solidFill>
                <a:latin typeface="Arial"/>
                <a:cs typeface="Arial"/>
              </a:rPr>
              <a:t>lần</a:t>
            </a:r>
            <a:r>
              <a:rPr sz="1800" spc="-55" dirty="0">
                <a:solidFill>
                  <a:srgbClr val="00040C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40C"/>
                </a:solidFill>
                <a:latin typeface="Arial"/>
                <a:cs typeface="Arial"/>
              </a:rPr>
              <a:t>chỉnh</a:t>
            </a:r>
            <a:endParaRPr sz="1800">
              <a:latin typeface="Arial"/>
              <a:cs typeface="Arial"/>
            </a:endParaRPr>
          </a:p>
          <a:p>
            <a:pPr marL="184785">
              <a:lnSpc>
                <a:spcPts val="2055"/>
              </a:lnSpc>
            </a:pPr>
            <a:r>
              <a:rPr sz="1800" spc="-5" dirty="0">
                <a:solidFill>
                  <a:srgbClr val="00040C"/>
                </a:solidFill>
                <a:latin typeface="Arial"/>
                <a:cs typeface="Arial"/>
              </a:rPr>
              <a:t>sửa</a:t>
            </a:r>
            <a:endParaRPr sz="1800">
              <a:latin typeface="Arial"/>
              <a:cs typeface="Arial"/>
            </a:endParaRPr>
          </a:p>
          <a:p>
            <a:pPr marL="184785" marR="512445" indent="-172720">
              <a:lnSpc>
                <a:spcPts val="1939"/>
              </a:lnSpc>
              <a:spcBef>
                <a:spcPts val="355"/>
              </a:spcBef>
              <a:buChar char="•"/>
              <a:tabLst>
                <a:tab pos="185420" algn="l"/>
              </a:tabLst>
            </a:pPr>
            <a:r>
              <a:rPr sz="1800" dirty="0">
                <a:solidFill>
                  <a:srgbClr val="00040C"/>
                </a:solidFill>
                <a:latin typeface="Arial"/>
                <a:cs typeface="Arial"/>
              </a:rPr>
              <a:t>Tài </a:t>
            </a:r>
            <a:r>
              <a:rPr sz="1800" spc="-5" dirty="0">
                <a:solidFill>
                  <a:srgbClr val="00040C"/>
                </a:solidFill>
                <a:latin typeface="Arial"/>
                <a:cs typeface="Arial"/>
              </a:rPr>
              <a:t>liệu được ghi lại </a:t>
            </a:r>
            <a:r>
              <a:rPr sz="1800" dirty="0">
                <a:solidFill>
                  <a:srgbClr val="00040C"/>
                </a:solidFill>
                <a:latin typeface="Arial"/>
                <a:cs typeface="Arial"/>
              </a:rPr>
              <a:t>với </a:t>
            </a:r>
            <a:r>
              <a:rPr sz="1800" spc="-5" dirty="0">
                <a:solidFill>
                  <a:srgbClr val="00040C"/>
                </a:solidFill>
                <a:latin typeface="Arial"/>
                <a:cs typeface="Arial"/>
              </a:rPr>
              <a:t>định dạng </a:t>
            </a:r>
            <a:r>
              <a:rPr sz="1800" spc="-15" dirty="0">
                <a:solidFill>
                  <a:srgbClr val="00040C"/>
                </a:solidFill>
                <a:latin typeface="Arial"/>
                <a:cs typeface="Arial"/>
              </a:rPr>
              <a:t>Word,  </a:t>
            </a:r>
            <a:r>
              <a:rPr sz="1800" spc="-5" dirty="0">
                <a:solidFill>
                  <a:srgbClr val="00040C"/>
                </a:solidFill>
                <a:latin typeface="Arial"/>
                <a:cs typeface="Arial"/>
              </a:rPr>
              <a:t>Excel,...</a:t>
            </a:r>
            <a:endParaRPr sz="1800">
              <a:latin typeface="Arial"/>
              <a:cs typeface="Arial"/>
            </a:endParaRPr>
          </a:p>
          <a:p>
            <a:pPr marL="184785" marR="132080" indent="-172720">
              <a:lnSpc>
                <a:spcPct val="90000"/>
              </a:lnSpc>
              <a:spcBef>
                <a:spcPts val="300"/>
              </a:spcBef>
              <a:buChar char="•"/>
              <a:tabLst>
                <a:tab pos="185420" algn="l"/>
              </a:tabLst>
            </a:pPr>
            <a:r>
              <a:rPr sz="1800" spc="5" dirty="0">
                <a:solidFill>
                  <a:srgbClr val="00040C"/>
                </a:solidFill>
                <a:latin typeface="Arial"/>
                <a:cs typeface="Arial"/>
              </a:rPr>
              <a:t>Tự </a:t>
            </a:r>
            <a:r>
              <a:rPr sz="1800" spc="-5" dirty="0">
                <a:solidFill>
                  <a:srgbClr val="00040C"/>
                </a:solidFill>
                <a:latin typeface="Arial"/>
                <a:cs typeface="Arial"/>
              </a:rPr>
              <a:t>động thông báo </a:t>
            </a:r>
            <a:r>
              <a:rPr sz="1800" dirty="0">
                <a:solidFill>
                  <a:srgbClr val="00040C"/>
                </a:solidFill>
                <a:latin typeface="Arial"/>
                <a:cs typeface="Arial"/>
              </a:rPr>
              <a:t>cho các </a:t>
            </a:r>
            <a:r>
              <a:rPr sz="1800" spc="-5" dirty="0">
                <a:solidFill>
                  <a:srgbClr val="00040C"/>
                </a:solidFill>
                <a:latin typeface="Arial"/>
                <a:cs typeface="Arial"/>
              </a:rPr>
              <a:t>thành viên trong  nhóm Google bằng email </a:t>
            </a:r>
            <a:r>
              <a:rPr sz="1800" spc="-10" dirty="0">
                <a:solidFill>
                  <a:srgbClr val="00040C"/>
                </a:solidFill>
                <a:latin typeface="Arial"/>
                <a:cs typeface="Arial"/>
              </a:rPr>
              <a:t>những </a:t>
            </a:r>
            <a:r>
              <a:rPr sz="1800" dirty="0">
                <a:solidFill>
                  <a:srgbClr val="00040C"/>
                </a:solidFill>
                <a:latin typeface="Arial"/>
                <a:cs typeface="Arial"/>
              </a:rPr>
              <a:t>tài </a:t>
            </a:r>
            <a:r>
              <a:rPr sz="1800" spc="-5" dirty="0">
                <a:solidFill>
                  <a:srgbClr val="00040C"/>
                </a:solidFill>
                <a:latin typeface="Arial"/>
                <a:cs typeface="Arial"/>
              </a:rPr>
              <a:t>liệu </a:t>
            </a:r>
            <a:r>
              <a:rPr sz="1800" dirty="0">
                <a:solidFill>
                  <a:srgbClr val="00040C"/>
                </a:solidFill>
                <a:latin typeface="Arial"/>
                <a:cs typeface="Arial"/>
              </a:rPr>
              <a:t>tồn  tại và </a:t>
            </a:r>
            <a:r>
              <a:rPr sz="1800" spc="-5" dirty="0">
                <a:solidFill>
                  <a:srgbClr val="00040C"/>
                </a:solidFill>
                <a:latin typeface="Arial"/>
                <a:cs typeface="Arial"/>
              </a:rPr>
              <a:t>một siêu </a:t>
            </a:r>
            <a:r>
              <a:rPr sz="1800" spc="-10" dirty="0">
                <a:solidFill>
                  <a:srgbClr val="00040C"/>
                </a:solidFill>
                <a:latin typeface="Arial"/>
                <a:cs typeface="Arial"/>
              </a:rPr>
              <a:t>liên </a:t>
            </a:r>
            <a:r>
              <a:rPr sz="1800" spc="-5" dirty="0">
                <a:solidFill>
                  <a:srgbClr val="00040C"/>
                </a:solidFill>
                <a:latin typeface="Arial"/>
                <a:cs typeface="Arial"/>
              </a:rPr>
              <a:t>kết </a:t>
            </a:r>
            <a:r>
              <a:rPr sz="1800" spc="-10" dirty="0">
                <a:solidFill>
                  <a:srgbClr val="00040C"/>
                </a:solidFill>
                <a:latin typeface="Arial"/>
                <a:cs typeface="Arial"/>
              </a:rPr>
              <a:t>đến </a:t>
            </a:r>
            <a:r>
              <a:rPr sz="1800" dirty="0">
                <a:solidFill>
                  <a:srgbClr val="00040C"/>
                </a:solidFill>
                <a:latin typeface="Arial"/>
                <a:cs typeface="Arial"/>
              </a:rPr>
              <a:t>tài </a:t>
            </a:r>
            <a:r>
              <a:rPr sz="1800" spc="-5" dirty="0">
                <a:solidFill>
                  <a:srgbClr val="00040C"/>
                </a:solidFill>
                <a:latin typeface="Arial"/>
                <a:cs typeface="Arial"/>
              </a:rPr>
              <a:t>khoản</a:t>
            </a:r>
            <a:r>
              <a:rPr sz="1800" spc="25" dirty="0">
                <a:solidFill>
                  <a:srgbClr val="00040C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00040C"/>
                </a:solidFill>
                <a:latin typeface="Arial"/>
                <a:cs typeface="Arial"/>
              </a:rPr>
              <a:t>nhóm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596900" y="1968500"/>
            <a:ext cx="2692400" cy="3530600"/>
            <a:chOff x="596900" y="1968500"/>
            <a:chExt cx="2692400" cy="3530600"/>
          </a:xfrm>
        </p:grpSpPr>
        <p:sp>
          <p:nvSpPr>
            <p:cNvPr id="7" name="object 7"/>
            <p:cNvSpPr/>
            <p:nvPr/>
          </p:nvSpPr>
          <p:spPr>
            <a:xfrm>
              <a:off x="609600" y="1981200"/>
              <a:ext cx="2667000" cy="35052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09600" y="1981200"/>
              <a:ext cx="2667000" cy="3505200"/>
            </a:xfrm>
            <a:custGeom>
              <a:avLst/>
              <a:gdLst/>
              <a:ahLst/>
              <a:cxnLst/>
              <a:rect l="l" t="t" r="r" b="b"/>
              <a:pathLst>
                <a:path w="2667000" h="3505200">
                  <a:moveTo>
                    <a:pt x="0" y="364744"/>
                  </a:moveTo>
                  <a:lnTo>
                    <a:pt x="3855" y="316789"/>
                  </a:lnTo>
                  <a:lnTo>
                    <a:pt x="15230" y="270072"/>
                  </a:lnTo>
                  <a:lnTo>
                    <a:pt x="33837" y="225155"/>
                  </a:lnTo>
                  <a:lnTo>
                    <a:pt x="59390" y="182597"/>
                  </a:lnTo>
                  <a:lnTo>
                    <a:pt x="91603" y="142961"/>
                  </a:lnTo>
                  <a:lnTo>
                    <a:pt x="130187" y="106807"/>
                  </a:lnTo>
                  <a:lnTo>
                    <a:pt x="167660" y="79376"/>
                  </a:lnTo>
                  <a:lnTo>
                    <a:pt x="208336" y="55752"/>
                  </a:lnTo>
                  <a:lnTo>
                    <a:pt x="251778" y="36084"/>
                  </a:lnTo>
                  <a:lnTo>
                    <a:pt x="297552" y="20524"/>
                  </a:lnTo>
                  <a:lnTo>
                    <a:pt x="345222" y="9222"/>
                  </a:lnTo>
                  <a:lnTo>
                    <a:pt x="394354" y="2330"/>
                  </a:lnTo>
                  <a:lnTo>
                    <a:pt x="444512" y="0"/>
                  </a:lnTo>
                  <a:lnTo>
                    <a:pt x="2222500" y="0"/>
                  </a:lnTo>
                  <a:lnTo>
                    <a:pt x="2272642" y="2330"/>
                  </a:lnTo>
                  <a:lnTo>
                    <a:pt x="2321759" y="9222"/>
                  </a:lnTo>
                  <a:lnTo>
                    <a:pt x="2369420" y="20524"/>
                  </a:lnTo>
                  <a:lnTo>
                    <a:pt x="2415190" y="36084"/>
                  </a:lnTo>
                  <a:lnTo>
                    <a:pt x="2458636" y="55752"/>
                  </a:lnTo>
                  <a:lnTo>
                    <a:pt x="2499325" y="79376"/>
                  </a:lnTo>
                  <a:lnTo>
                    <a:pt x="2536825" y="106807"/>
                  </a:lnTo>
                  <a:lnTo>
                    <a:pt x="2575395" y="142961"/>
                  </a:lnTo>
                  <a:lnTo>
                    <a:pt x="2607601" y="182597"/>
                  </a:lnTo>
                  <a:lnTo>
                    <a:pt x="2633154" y="225155"/>
                  </a:lnTo>
                  <a:lnTo>
                    <a:pt x="2651764" y="270072"/>
                  </a:lnTo>
                  <a:lnTo>
                    <a:pt x="2663142" y="316789"/>
                  </a:lnTo>
                  <a:lnTo>
                    <a:pt x="2667000" y="364744"/>
                  </a:lnTo>
                  <a:lnTo>
                    <a:pt x="2667000" y="415209"/>
                  </a:lnTo>
                  <a:lnTo>
                    <a:pt x="2667000" y="465674"/>
                  </a:lnTo>
                  <a:lnTo>
                    <a:pt x="2667000" y="3140456"/>
                  </a:lnTo>
                  <a:lnTo>
                    <a:pt x="2663142" y="3188410"/>
                  </a:lnTo>
                  <a:lnTo>
                    <a:pt x="2651764" y="3235127"/>
                  </a:lnTo>
                  <a:lnTo>
                    <a:pt x="2633154" y="3280044"/>
                  </a:lnTo>
                  <a:lnTo>
                    <a:pt x="2607601" y="3322602"/>
                  </a:lnTo>
                  <a:lnTo>
                    <a:pt x="2575395" y="3362238"/>
                  </a:lnTo>
                  <a:lnTo>
                    <a:pt x="2536825" y="3398393"/>
                  </a:lnTo>
                  <a:lnTo>
                    <a:pt x="2499325" y="3425823"/>
                  </a:lnTo>
                  <a:lnTo>
                    <a:pt x="2458636" y="3449447"/>
                  </a:lnTo>
                  <a:lnTo>
                    <a:pt x="2415190" y="3469115"/>
                  </a:lnTo>
                  <a:lnTo>
                    <a:pt x="2369420" y="3484675"/>
                  </a:lnTo>
                  <a:lnTo>
                    <a:pt x="2321759" y="3495977"/>
                  </a:lnTo>
                  <a:lnTo>
                    <a:pt x="2272642" y="3502869"/>
                  </a:lnTo>
                  <a:lnTo>
                    <a:pt x="2222500" y="3505200"/>
                  </a:lnTo>
                  <a:lnTo>
                    <a:pt x="444512" y="3505200"/>
                  </a:lnTo>
                  <a:lnTo>
                    <a:pt x="394354" y="3502869"/>
                  </a:lnTo>
                  <a:lnTo>
                    <a:pt x="345222" y="3495977"/>
                  </a:lnTo>
                  <a:lnTo>
                    <a:pt x="297552" y="3484675"/>
                  </a:lnTo>
                  <a:lnTo>
                    <a:pt x="251778" y="3469115"/>
                  </a:lnTo>
                  <a:lnTo>
                    <a:pt x="208336" y="3449447"/>
                  </a:lnTo>
                  <a:lnTo>
                    <a:pt x="167660" y="3425823"/>
                  </a:lnTo>
                  <a:lnTo>
                    <a:pt x="130187" y="3398393"/>
                  </a:lnTo>
                  <a:lnTo>
                    <a:pt x="91603" y="3362238"/>
                  </a:lnTo>
                  <a:lnTo>
                    <a:pt x="59390" y="3322602"/>
                  </a:lnTo>
                  <a:lnTo>
                    <a:pt x="33837" y="3280044"/>
                  </a:lnTo>
                  <a:lnTo>
                    <a:pt x="15230" y="3235127"/>
                  </a:lnTo>
                  <a:lnTo>
                    <a:pt x="3855" y="3188410"/>
                  </a:lnTo>
                  <a:lnTo>
                    <a:pt x="0" y="3140456"/>
                  </a:lnTo>
                  <a:lnTo>
                    <a:pt x="0" y="3089990"/>
                  </a:lnTo>
                  <a:lnTo>
                    <a:pt x="0" y="3039525"/>
                  </a:lnTo>
                  <a:lnTo>
                    <a:pt x="0" y="415209"/>
                  </a:lnTo>
                  <a:lnTo>
                    <a:pt x="0" y="364744"/>
                  </a:lnTo>
                  <a:close/>
                </a:path>
              </a:pathLst>
            </a:custGeom>
            <a:ln w="25400">
              <a:solidFill>
                <a:srgbClr val="003CA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981557" y="3092576"/>
            <a:ext cx="192214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u="heavy" spc="-60" dirty="0">
                <a:solidFill>
                  <a:srgbClr val="005F2B"/>
                </a:solidFill>
                <a:uFill>
                  <a:solidFill>
                    <a:srgbClr val="005F2B"/>
                  </a:solidFill>
                </a:uFill>
                <a:latin typeface="Trebuchet MS"/>
                <a:cs typeface="Trebuchet MS"/>
                <a:hlinkClick r:id="rId4"/>
              </a:rPr>
              <a:t>Google</a:t>
            </a:r>
            <a:r>
              <a:rPr sz="2800" u="heavy" spc="-210" dirty="0">
                <a:solidFill>
                  <a:srgbClr val="005F2B"/>
                </a:solidFill>
                <a:uFill>
                  <a:solidFill>
                    <a:srgbClr val="005F2B"/>
                  </a:solidFill>
                </a:uFill>
                <a:latin typeface="Trebuchet MS"/>
                <a:cs typeface="Trebuchet MS"/>
                <a:hlinkClick r:id="rId4"/>
              </a:rPr>
              <a:t> </a:t>
            </a:r>
            <a:r>
              <a:rPr sz="2800" u="heavy" spc="35" dirty="0">
                <a:solidFill>
                  <a:srgbClr val="005F2B"/>
                </a:solidFill>
                <a:uFill>
                  <a:solidFill>
                    <a:srgbClr val="005F2B"/>
                  </a:solidFill>
                </a:uFill>
                <a:latin typeface="Trebuchet MS"/>
                <a:cs typeface="Trebuchet MS"/>
                <a:hlinkClick r:id="rId4"/>
              </a:rPr>
              <a:t>Docs</a:t>
            </a:r>
            <a:endParaRPr sz="280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803273" y="3476625"/>
            <a:ext cx="28003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u="heavy" spc="25" dirty="0">
                <a:solidFill>
                  <a:srgbClr val="005F2B"/>
                </a:solidFill>
                <a:uFill>
                  <a:solidFill>
                    <a:srgbClr val="005F2B"/>
                  </a:solidFill>
                </a:uFill>
                <a:latin typeface="Trebuchet MS"/>
                <a:cs typeface="Trebuchet MS"/>
                <a:hlinkClick r:id="rId4"/>
              </a:rPr>
              <a:t>&amp;</a:t>
            </a:r>
            <a:endParaRPr sz="2800" dirty="0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90117" y="3860672"/>
            <a:ext cx="210312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u="heavy" spc="-20" dirty="0">
                <a:solidFill>
                  <a:srgbClr val="005F2B"/>
                </a:solidFill>
                <a:uFill>
                  <a:solidFill>
                    <a:srgbClr val="005F2B"/>
                  </a:solidFill>
                </a:uFill>
                <a:latin typeface="Trebuchet MS"/>
                <a:cs typeface="Trebuchet MS"/>
                <a:hlinkClick r:id="rId4"/>
              </a:rPr>
              <a:t>Spreadsheets</a:t>
            </a:r>
            <a:endParaRPr sz="2800">
              <a:latin typeface="Trebuchet MS"/>
              <a:cs typeface="Trebuchet M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33400" y="533400"/>
            <a:ext cx="8001000" cy="990600"/>
          </a:xfrm>
          <a:custGeom>
            <a:avLst/>
            <a:gdLst/>
            <a:ahLst/>
            <a:cxnLst/>
            <a:rect l="l" t="t" r="r" b="b"/>
            <a:pathLst>
              <a:path w="8001000" h="990600">
                <a:moveTo>
                  <a:pt x="8001000" y="0"/>
                </a:moveTo>
                <a:lnTo>
                  <a:pt x="0" y="0"/>
                </a:lnTo>
                <a:lnTo>
                  <a:pt x="0" y="990600"/>
                </a:lnTo>
                <a:lnTo>
                  <a:pt x="8001000" y="990600"/>
                </a:lnTo>
                <a:lnTo>
                  <a:pt x="8001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533400" y="533400"/>
            <a:ext cx="8001000" cy="990600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24003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890"/>
              </a:spcBef>
            </a:pPr>
            <a:r>
              <a:rPr sz="3200" b="0" spc="-5" dirty="0">
                <a:latin typeface="Arial"/>
                <a:cs typeface="Arial"/>
              </a:rPr>
              <a:t>Chia </a:t>
            </a:r>
            <a:r>
              <a:rPr sz="3200" b="0" dirty="0">
                <a:latin typeface="Arial"/>
                <a:cs typeface="Arial"/>
              </a:rPr>
              <a:t>sẻ </a:t>
            </a:r>
            <a:r>
              <a:rPr sz="3200" b="0" spc="-5" dirty="0">
                <a:latin typeface="Arial"/>
                <a:cs typeface="Arial"/>
              </a:rPr>
              <a:t>nội dung </a:t>
            </a:r>
            <a:r>
              <a:rPr sz="3200" b="0" dirty="0">
                <a:latin typeface="Arial"/>
                <a:cs typeface="Arial"/>
              </a:rPr>
              <a:t>và </a:t>
            </a:r>
            <a:r>
              <a:rPr sz="3200" b="0" spc="-5" dirty="0">
                <a:latin typeface="Arial"/>
                <a:cs typeface="Arial"/>
              </a:rPr>
              <a:t>quản lý phiên bản</a:t>
            </a:r>
            <a:r>
              <a:rPr sz="3200" b="0" spc="-120" dirty="0">
                <a:latin typeface="Arial"/>
                <a:cs typeface="Arial"/>
              </a:rPr>
              <a:t> </a:t>
            </a:r>
            <a:r>
              <a:rPr sz="3200" b="0" dirty="0">
                <a:latin typeface="Arial"/>
                <a:cs typeface="Arial"/>
              </a:rPr>
              <a:t>(tt)</a:t>
            </a:r>
            <a:endParaRPr sz="3200">
              <a:latin typeface="Arial"/>
              <a:cs typeface="Arial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dirty="0"/>
              <a:t>2-</a:t>
            </a:r>
            <a:fld id="{81D60167-4931-47E6-BA6A-407CBD079E47}" type="slidenum">
              <a:rPr dirty="0"/>
              <a:t>23</a:t>
            </a:fld>
            <a:endParaRPr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33400" y="533400"/>
            <a:ext cx="8001000" cy="990600"/>
          </a:xfrm>
          <a:custGeom>
            <a:avLst/>
            <a:gdLst/>
            <a:ahLst/>
            <a:cxnLst/>
            <a:rect l="l" t="t" r="r" b="b"/>
            <a:pathLst>
              <a:path w="8001000" h="990600">
                <a:moveTo>
                  <a:pt x="8001000" y="0"/>
                </a:moveTo>
                <a:lnTo>
                  <a:pt x="0" y="0"/>
                </a:lnTo>
                <a:lnTo>
                  <a:pt x="0" y="990600"/>
                </a:lnTo>
                <a:lnTo>
                  <a:pt x="8001000" y="990600"/>
                </a:lnTo>
                <a:lnTo>
                  <a:pt x="8001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3400" y="533400"/>
            <a:ext cx="8001000" cy="990600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24003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890"/>
              </a:spcBef>
            </a:pPr>
            <a:r>
              <a:rPr sz="3200" b="0" dirty="0">
                <a:latin typeface="Arial"/>
                <a:cs typeface="Arial"/>
              </a:rPr>
              <a:t>Chia sẻ </a:t>
            </a:r>
            <a:r>
              <a:rPr sz="3200" b="0" spc="-5" dirty="0">
                <a:latin typeface="Arial"/>
                <a:cs typeface="Arial"/>
              </a:rPr>
              <a:t>nội dung </a:t>
            </a:r>
            <a:r>
              <a:rPr sz="3200" b="0" dirty="0">
                <a:latin typeface="Arial"/>
                <a:cs typeface="Arial"/>
              </a:rPr>
              <a:t>và kiểm soát </a:t>
            </a:r>
            <a:r>
              <a:rPr sz="3200" b="0" spc="-5" dirty="0">
                <a:latin typeface="Arial"/>
                <a:cs typeface="Arial"/>
              </a:rPr>
              <a:t>phiên</a:t>
            </a:r>
            <a:r>
              <a:rPr sz="3200" b="0" spc="-130" dirty="0">
                <a:latin typeface="Arial"/>
                <a:cs typeface="Arial"/>
              </a:rPr>
              <a:t> </a:t>
            </a:r>
            <a:r>
              <a:rPr sz="3200" b="0" spc="-5" dirty="0">
                <a:latin typeface="Arial"/>
                <a:cs typeface="Arial"/>
              </a:rPr>
              <a:t>bản</a:t>
            </a:r>
            <a:endParaRPr sz="32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dirty="0"/>
              <a:t>2-</a:t>
            </a:r>
            <a:fld id="{81D60167-4931-47E6-BA6A-407CBD079E47}" type="slidenum">
              <a:rPr dirty="0"/>
              <a:t>24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612140" y="1549653"/>
            <a:ext cx="8002905" cy="470898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135255" indent="-343535">
              <a:lnSpc>
                <a:spcPct val="100000"/>
              </a:lnSpc>
              <a:spcBef>
                <a:spcPts val="100"/>
              </a:spcBef>
              <a:buSzPct val="68750"/>
              <a:buChar char="•"/>
              <a:tabLst>
                <a:tab pos="355600" algn="l"/>
                <a:tab pos="356235" algn="l"/>
                <a:tab pos="5524500" algn="l"/>
              </a:tabLst>
            </a:pPr>
            <a:r>
              <a:rPr sz="2400" dirty="0">
                <a:solidFill>
                  <a:srgbClr val="003185"/>
                </a:solidFill>
                <a:latin typeface="Arial"/>
                <a:cs typeface="Arial"/>
              </a:rPr>
              <a:t>Mỗi </a:t>
            </a:r>
            <a:r>
              <a:rPr sz="2400" spc="-5" dirty="0">
                <a:solidFill>
                  <a:srgbClr val="003185"/>
                </a:solidFill>
                <a:latin typeface="Arial"/>
                <a:cs typeface="Arial"/>
              </a:rPr>
              <a:t>thành </a:t>
            </a:r>
            <a:r>
              <a:rPr sz="2400" dirty="0">
                <a:solidFill>
                  <a:srgbClr val="003185"/>
                </a:solidFill>
                <a:latin typeface="Arial"/>
                <a:cs typeface="Arial"/>
              </a:rPr>
              <a:t>viên </a:t>
            </a:r>
            <a:r>
              <a:rPr sz="2400" spc="-5" dirty="0">
                <a:solidFill>
                  <a:srgbClr val="003185"/>
                </a:solidFill>
                <a:latin typeface="Arial"/>
                <a:cs typeface="Arial"/>
              </a:rPr>
              <a:t>trong nhóm</a:t>
            </a:r>
            <a:r>
              <a:rPr sz="2400" spc="2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3185"/>
                </a:solidFill>
                <a:latin typeface="Arial"/>
                <a:cs typeface="Arial"/>
              </a:rPr>
              <a:t>được</a:t>
            </a:r>
            <a:r>
              <a:rPr sz="2400" spc="1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3185"/>
                </a:solidFill>
                <a:latin typeface="Arial"/>
                <a:cs typeface="Arial"/>
              </a:rPr>
              <a:t>cấp	một tài khoản</a:t>
            </a:r>
            <a:r>
              <a:rPr sz="2400" spc="-10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3185"/>
                </a:solidFill>
                <a:latin typeface="Arial"/>
                <a:cs typeface="Arial"/>
              </a:rPr>
              <a:t>với  một tập </a:t>
            </a:r>
            <a:r>
              <a:rPr sz="2400" spc="-5" dirty="0">
                <a:solidFill>
                  <a:srgbClr val="003185"/>
                </a:solidFill>
                <a:latin typeface="Arial"/>
                <a:cs typeface="Arial"/>
              </a:rPr>
              <a:t>các</a:t>
            </a:r>
            <a:r>
              <a:rPr sz="2400" spc="-1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3185"/>
                </a:solidFill>
                <a:latin typeface="Arial"/>
                <a:cs typeface="Arial"/>
              </a:rPr>
              <a:t>quyền</a:t>
            </a:r>
            <a:endParaRPr sz="2400" dirty="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spcBef>
                <a:spcPts val="580"/>
              </a:spcBef>
              <a:buSzPct val="68750"/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solidFill>
                  <a:srgbClr val="003185"/>
                </a:solidFill>
                <a:latin typeface="Arial"/>
                <a:cs typeface="Arial"/>
              </a:rPr>
              <a:t>Kiểm </a:t>
            </a:r>
            <a:r>
              <a:rPr sz="2400" dirty="0">
                <a:solidFill>
                  <a:srgbClr val="003185"/>
                </a:solidFill>
                <a:latin typeface="Arial"/>
                <a:cs typeface="Arial"/>
              </a:rPr>
              <a:t>soát </a:t>
            </a:r>
            <a:r>
              <a:rPr sz="2400" spc="-5" dirty="0">
                <a:solidFill>
                  <a:srgbClr val="003185"/>
                </a:solidFill>
                <a:latin typeface="Arial"/>
                <a:cs typeface="Arial"/>
              </a:rPr>
              <a:t>nhiều hơn thay đổi </a:t>
            </a:r>
            <a:r>
              <a:rPr sz="2400" dirty="0">
                <a:solidFill>
                  <a:srgbClr val="003185"/>
                </a:solidFill>
                <a:latin typeface="Arial"/>
                <a:cs typeface="Arial"/>
              </a:rPr>
              <a:t>tài</a:t>
            </a:r>
            <a:r>
              <a:rPr sz="2400" spc="1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003185"/>
                </a:solidFill>
                <a:latin typeface="Arial"/>
                <a:cs typeface="Arial"/>
              </a:rPr>
              <a:t>liệu</a:t>
            </a:r>
            <a:endParaRPr sz="2400" dirty="0">
              <a:latin typeface="Arial"/>
              <a:cs typeface="Arial"/>
            </a:endParaRPr>
          </a:p>
          <a:p>
            <a:pPr marL="756285" marR="624840" indent="-287020">
              <a:lnSpc>
                <a:spcPct val="100000"/>
              </a:lnSpc>
              <a:spcBef>
                <a:spcPts val="575"/>
              </a:spcBef>
            </a:pPr>
            <a:r>
              <a:rPr lang="en-US" sz="2400" spc="-5" dirty="0" smtClean="0">
                <a:solidFill>
                  <a:srgbClr val="003185"/>
                </a:solidFill>
                <a:latin typeface="Arial"/>
                <a:cs typeface="Arial"/>
              </a:rPr>
              <a:t>- </a:t>
            </a:r>
            <a:r>
              <a:rPr sz="2400" spc="-5" dirty="0" err="1" smtClean="0">
                <a:solidFill>
                  <a:srgbClr val="003185"/>
                </a:solidFill>
                <a:latin typeface="Arial"/>
                <a:cs typeface="Arial"/>
              </a:rPr>
              <a:t>Sử</a:t>
            </a:r>
            <a:r>
              <a:rPr sz="2400" spc="-5" dirty="0" smtClean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3185"/>
                </a:solidFill>
                <a:latin typeface="Arial"/>
                <a:cs typeface="Arial"/>
              </a:rPr>
              <a:t>dụng </a:t>
            </a:r>
            <a:r>
              <a:rPr sz="2400" dirty="0">
                <a:solidFill>
                  <a:srgbClr val="003185"/>
                </a:solidFill>
                <a:latin typeface="Arial"/>
                <a:cs typeface="Arial"/>
              </a:rPr>
              <a:t>các thư mục </a:t>
            </a:r>
            <a:r>
              <a:rPr sz="2400" spc="-5" dirty="0">
                <a:solidFill>
                  <a:srgbClr val="003185"/>
                </a:solidFill>
                <a:latin typeface="Arial"/>
                <a:cs typeface="Arial"/>
              </a:rPr>
              <a:t>chia </a:t>
            </a:r>
            <a:r>
              <a:rPr sz="2400" dirty="0">
                <a:solidFill>
                  <a:srgbClr val="003185"/>
                </a:solidFill>
                <a:latin typeface="Arial"/>
                <a:cs typeface="Arial"/>
              </a:rPr>
              <a:t>sẻ (hay còn </a:t>
            </a:r>
            <a:r>
              <a:rPr sz="2400" spc="-5" dirty="0">
                <a:solidFill>
                  <a:srgbClr val="003185"/>
                </a:solidFill>
                <a:latin typeface="Arial"/>
                <a:cs typeface="Arial"/>
              </a:rPr>
              <a:t>gọi là thư  viện) để lưu </a:t>
            </a:r>
            <a:r>
              <a:rPr sz="2400" dirty="0">
                <a:solidFill>
                  <a:srgbClr val="003185"/>
                </a:solidFill>
                <a:latin typeface="Arial"/>
                <a:cs typeface="Arial"/>
              </a:rPr>
              <a:t>trữ tài </a:t>
            </a:r>
            <a:r>
              <a:rPr sz="2400" spc="-10" dirty="0">
                <a:solidFill>
                  <a:srgbClr val="003185"/>
                </a:solidFill>
                <a:latin typeface="Arial"/>
                <a:cs typeface="Arial"/>
              </a:rPr>
              <a:t>liệu</a:t>
            </a:r>
            <a:endParaRPr sz="2400" dirty="0">
              <a:latin typeface="Arial"/>
              <a:cs typeface="Arial"/>
            </a:endParaRPr>
          </a:p>
          <a:p>
            <a:pPr marL="469900">
              <a:lnSpc>
                <a:spcPct val="100000"/>
              </a:lnSpc>
              <a:spcBef>
                <a:spcPts val="575"/>
              </a:spcBef>
            </a:pPr>
            <a:r>
              <a:rPr lang="en-US" sz="2400" spc="-5" dirty="0" smtClean="0">
                <a:solidFill>
                  <a:srgbClr val="003185"/>
                </a:solidFill>
                <a:latin typeface="Arial"/>
                <a:cs typeface="Arial"/>
              </a:rPr>
              <a:t>- </a:t>
            </a:r>
            <a:r>
              <a:rPr sz="2400" spc="-5" dirty="0" err="1" smtClean="0">
                <a:solidFill>
                  <a:srgbClr val="003185"/>
                </a:solidFill>
                <a:latin typeface="Arial"/>
                <a:cs typeface="Arial"/>
              </a:rPr>
              <a:t>Người</a:t>
            </a:r>
            <a:r>
              <a:rPr sz="2400" spc="-5" dirty="0" smtClean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3185"/>
                </a:solidFill>
                <a:latin typeface="Arial"/>
                <a:cs typeface="Arial"/>
              </a:rPr>
              <a:t>dùng được </a:t>
            </a:r>
            <a:r>
              <a:rPr sz="2400" dirty="0">
                <a:solidFill>
                  <a:srgbClr val="003185"/>
                </a:solidFill>
                <a:latin typeface="Arial"/>
                <a:cs typeface="Arial"/>
              </a:rPr>
              <a:t>cấp </a:t>
            </a:r>
            <a:r>
              <a:rPr sz="2400" spc="-5" dirty="0">
                <a:solidFill>
                  <a:srgbClr val="003185"/>
                </a:solidFill>
                <a:latin typeface="Arial"/>
                <a:cs typeface="Arial"/>
              </a:rPr>
              <a:t>phép quyền đối </a:t>
            </a:r>
            <a:r>
              <a:rPr sz="2400" dirty="0">
                <a:solidFill>
                  <a:srgbClr val="003185"/>
                </a:solidFill>
                <a:latin typeface="Arial"/>
                <a:cs typeface="Arial"/>
              </a:rPr>
              <a:t>với các tài</a:t>
            </a:r>
            <a:r>
              <a:rPr sz="2400" spc="3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003185"/>
                </a:solidFill>
                <a:latin typeface="Arial"/>
                <a:cs typeface="Arial"/>
              </a:rPr>
              <a:t>liệu</a:t>
            </a:r>
            <a:endParaRPr sz="2400" dirty="0">
              <a:latin typeface="Arial"/>
              <a:cs typeface="Arial"/>
            </a:endParaRPr>
          </a:p>
          <a:p>
            <a:pPr marL="469900">
              <a:lnSpc>
                <a:spcPct val="100000"/>
              </a:lnSpc>
              <a:spcBef>
                <a:spcPts val="580"/>
              </a:spcBef>
            </a:pPr>
            <a:r>
              <a:rPr lang="en-US" sz="2400" spc="-5" dirty="0" smtClean="0">
                <a:solidFill>
                  <a:srgbClr val="003185"/>
                </a:solidFill>
                <a:latin typeface="Arial"/>
                <a:cs typeface="Arial"/>
              </a:rPr>
              <a:t>- </a:t>
            </a:r>
            <a:r>
              <a:rPr sz="2400" spc="-5" dirty="0" err="1" smtClean="0">
                <a:solidFill>
                  <a:srgbClr val="003185"/>
                </a:solidFill>
                <a:latin typeface="Arial"/>
                <a:cs typeface="Arial"/>
              </a:rPr>
              <a:t>Các</a:t>
            </a:r>
            <a:r>
              <a:rPr sz="2400" spc="-5" dirty="0" smtClean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3185"/>
                </a:solidFill>
                <a:latin typeface="Arial"/>
                <a:cs typeface="Arial"/>
              </a:rPr>
              <a:t>quyền:</a:t>
            </a:r>
            <a:endParaRPr sz="2400" dirty="0">
              <a:latin typeface="Arial"/>
              <a:cs typeface="Arial"/>
            </a:endParaRPr>
          </a:p>
          <a:p>
            <a:pPr marL="1155700" marR="251460" lvl="1" indent="-228600">
              <a:lnSpc>
                <a:spcPct val="100000"/>
              </a:lnSpc>
              <a:spcBef>
                <a:spcPts val="484"/>
              </a:spcBef>
              <a:buChar char="•"/>
              <a:tabLst>
                <a:tab pos="1155700" algn="l"/>
                <a:tab pos="1156335" algn="l"/>
              </a:tabLst>
            </a:pP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Người dùng chỉ được phép đọc-ghi </a:t>
            </a:r>
            <a:r>
              <a:rPr sz="2000" spc="-5" dirty="0">
                <a:solidFill>
                  <a:srgbClr val="003185"/>
                </a:solidFill>
                <a:latin typeface="Arial"/>
                <a:cs typeface="Arial"/>
              </a:rPr>
              <a:t>với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thư viên 1; đọc </a:t>
            </a:r>
            <a:r>
              <a:rPr sz="2000" spc="-10" dirty="0">
                <a:solidFill>
                  <a:srgbClr val="003185"/>
                </a:solidFill>
                <a:latin typeface="Arial"/>
                <a:cs typeface="Arial"/>
              </a:rPr>
              <a:t>và 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sửa đổi đối với thư </a:t>
            </a:r>
            <a:r>
              <a:rPr sz="2000" spc="-5" dirty="0">
                <a:solidFill>
                  <a:srgbClr val="003185"/>
                </a:solidFill>
                <a:latin typeface="Arial"/>
                <a:cs typeface="Arial"/>
              </a:rPr>
              <a:t>viện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2; đọc, chỉnh sửa và xóa </a:t>
            </a:r>
            <a:r>
              <a:rPr sz="2000" spc="-5" dirty="0">
                <a:solidFill>
                  <a:srgbClr val="003185"/>
                </a:solidFill>
                <a:latin typeface="Arial"/>
                <a:cs typeface="Arial"/>
              </a:rPr>
              <a:t>phép</a:t>
            </a:r>
            <a:r>
              <a:rPr sz="2000" spc="-20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thư  </a:t>
            </a:r>
            <a:r>
              <a:rPr sz="2000" spc="-5" dirty="0">
                <a:solidFill>
                  <a:srgbClr val="003185"/>
                </a:solidFill>
                <a:latin typeface="Arial"/>
                <a:cs typeface="Arial"/>
              </a:rPr>
              <a:t>viện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3 </a:t>
            </a:r>
            <a:r>
              <a:rPr sz="2000" spc="-5" dirty="0">
                <a:solidFill>
                  <a:srgbClr val="003185"/>
                </a:solidFill>
                <a:latin typeface="Arial"/>
                <a:cs typeface="Arial"/>
              </a:rPr>
              <a:t>và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thậm chí không có </a:t>
            </a:r>
            <a:r>
              <a:rPr sz="2000" spc="-5" dirty="0">
                <a:solidFill>
                  <a:srgbClr val="003185"/>
                </a:solidFill>
                <a:latin typeface="Arial"/>
                <a:cs typeface="Arial"/>
              </a:rPr>
              <a:t>quyền để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xem thư </a:t>
            </a:r>
            <a:r>
              <a:rPr sz="2000" spc="-5" dirty="0">
                <a:solidFill>
                  <a:srgbClr val="003185"/>
                </a:solidFill>
                <a:latin typeface="Arial"/>
                <a:cs typeface="Arial"/>
              </a:rPr>
              <a:t>viện</a:t>
            </a:r>
            <a:r>
              <a:rPr sz="2000" spc="-15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4</a:t>
            </a:r>
            <a:endParaRPr sz="2000" dirty="0">
              <a:latin typeface="Arial"/>
              <a:cs typeface="Arial"/>
            </a:endParaRPr>
          </a:p>
          <a:p>
            <a:pPr marL="756285" marR="171450" indent="-287020">
              <a:lnSpc>
                <a:spcPct val="100000"/>
              </a:lnSpc>
              <a:spcBef>
                <a:spcPts val="575"/>
              </a:spcBef>
            </a:pPr>
            <a:r>
              <a:rPr lang="en-US" sz="2400" spc="-5" dirty="0" smtClean="0">
                <a:solidFill>
                  <a:srgbClr val="003185"/>
                </a:solidFill>
                <a:latin typeface="Arial"/>
                <a:cs typeface="Arial"/>
              </a:rPr>
              <a:t>- </a:t>
            </a:r>
            <a:r>
              <a:rPr sz="2400" spc="-5" dirty="0" err="1" smtClean="0">
                <a:solidFill>
                  <a:srgbClr val="003185"/>
                </a:solidFill>
                <a:latin typeface="Arial"/>
                <a:cs typeface="Arial"/>
              </a:rPr>
              <a:t>Yêu</a:t>
            </a:r>
            <a:r>
              <a:rPr sz="2400" spc="-5" dirty="0" smtClean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3185"/>
                </a:solidFill>
                <a:latin typeface="Arial"/>
                <a:cs typeface="Arial"/>
              </a:rPr>
              <a:t>cầu </a:t>
            </a:r>
            <a:r>
              <a:rPr sz="2400" spc="-5" dirty="0">
                <a:solidFill>
                  <a:srgbClr val="003185"/>
                </a:solidFill>
                <a:latin typeface="Arial"/>
                <a:cs typeface="Arial"/>
              </a:rPr>
              <a:t>người dùng kiểm </a:t>
            </a:r>
            <a:r>
              <a:rPr sz="2400" dirty="0">
                <a:solidFill>
                  <a:srgbClr val="003185"/>
                </a:solidFill>
                <a:latin typeface="Arial"/>
                <a:cs typeface="Arial"/>
              </a:rPr>
              <a:t>tra các tài </a:t>
            </a:r>
            <a:r>
              <a:rPr sz="2400" spc="-5" dirty="0">
                <a:solidFill>
                  <a:srgbClr val="003185"/>
                </a:solidFill>
                <a:latin typeface="Arial"/>
                <a:cs typeface="Arial"/>
              </a:rPr>
              <a:t>liệu </a:t>
            </a:r>
            <a:r>
              <a:rPr sz="2400" dirty="0">
                <a:solidFill>
                  <a:srgbClr val="003185"/>
                </a:solidFill>
                <a:latin typeface="Arial"/>
                <a:cs typeface="Arial"/>
              </a:rPr>
              <a:t>và kiểm tra  </a:t>
            </a:r>
            <a:r>
              <a:rPr sz="2400" spc="-10" dirty="0">
                <a:solidFill>
                  <a:srgbClr val="003185"/>
                </a:solidFill>
                <a:latin typeface="Arial"/>
                <a:cs typeface="Arial"/>
              </a:rPr>
              <a:t>xem </a:t>
            </a:r>
            <a:r>
              <a:rPr sz="2400" spc="-5" dirty="0">
                <a:solidFill>
                  <a:srgbClr val="003185"/>
                </a:solidFill>
                <a:latin typeface="Arial"/>
                <a:cs typeface="Arial"/>
              </a:rPr>
              <a:t>chúng </a:t>
            </a:r>
            <a:r>
              <a:rPr sz="2400" dirty="0">
                <a:solidFill>
                  <a:srgbClr val="003185"/>
                </a:solidFill>
                <a:latin typeface="Arial"/>
                <a:cs typeface="Arial"/>
              </a:rPr>
              <a:t>trở</a:t>
            </a:r>
            <a:r>
              <a:rPr sz="2400" spc="1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3185"/>
                </a:solidFill>
                <a:latin typeface="Arial"/>
                <a:cs typeface="Arial"/>
              </a:rPr>
              <a:t>lại</a:t>
            </a:r>
            <a:endParaRPr sz="24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62000" y="1600200"/>
            <a:ext cx="7515225" cy="4343400"/>
            <a:chOff x="762000" y="1600200"/>
            <a:chExt cx="7515225" cy="4343400"/>
          </a:xfrm>
        </p:grpSpPr>
        <p:sp>
          <p:nvSpPr>
            <p:cNvPr id="3" name="object 3"/>
            <p:cNvSpPr/>
            <p:nvPr/>
          </p:nvSpPr>
          <p:spPr>
            <a:xfrm>
              <a:off x="762000" y="1600200"/>
              <a:ext cx="7515225" cy="43434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352800" y="4267200"/>
              <a:ext cx="1905000" cy="685800"/>
            </a:xfrm>
            <a:custGeom>
              <a:avLst/>
              <a:gdLst/>
              <a:ahLst/>
              <a:cxnLst/>
              <a:rect l="l" t="t" r="r" b="b"/>
              <a:pathLst>
                <a:path w="1905000" h="685800">
                  <a:moveTo>
                    <a:pt x="0" y="342900"/>
                  </a:moveTo>
                  <a:lnTo>
                    <a:pt x="9459" y="294392"/>
                  </a:lnTo>
                  <a:lnTo>
                    <a:pt x="36976" y="247973"/>
                  </a:lnTo>
                  <a:lnTo>
                    <a:pt x="81263" y="204109"/>
                  </a:lnTo>
                  <a:lnTo>
                    <a:pt x="141029" y="163262"/>
                  </a:lnTo>
                  <a:lnTo>
                    <a:pt x="176313" y="144116"/>
                  </a:lnTo>
                  <a:lnTo>
                    <a:pt x="214984" y="125899"/>
                  </a:lnTo>
                  <a:lnTo>
                    <a:pt x="256880" y="108668"/>
                  </a:lnTo>
                  <a:lnTo>
                    <a:pt x="301839" y="92482"/>
                  </a:lnTo>
                  <a:lnTo>
                    <a:pt x="349702" y="77399"/>
                  </a:lnTo>
                  <a:lnTo>
                    <a:pt x="400305" y="63477"/>
                  </a:lnTo>
                  <a:lnTo>
                    <a:pt x="453489" y="50774"/>
                  </a:lnTo>
                  <a:lnTo>
                    <a:pt x="509091" y="39348"/>
                  </a:lnTo>
                  <a:lnTo>
                    <a:pt x="566952" y="29257"/>
                  </a:lnTo>
                  <a:lnTo>
                    <a:pt x="626909" y="20559"/>
                  </a:lnTo>
                  <a:lnTo>
                    <a:pt x="688801" y="13312"/>
                  </a:lnTo>
                  <a:lnTo>
                    <a:pt x="752467" y="7575"/>
                  </a:lnTo>
                  <a:lnTo>
                    <a:pt x="817747" y="3405"/>
                  </a:lnTo>
                  <a:lnTo>
                    <a:pt x="884478" y="861"/>
                  </a:lnTo>
                  <a:lnTo>
                    <a:pt x="952500" y="0"/>
                  </a:lnTo>
                  <a:lnTo>
                    <a:pt x="1020521" y="861"/>
                  </a:lnTo>
                  <a:lnTo>
                    <a:pt x="1087252" y="3405"/>
                  </a:lnTo>
                  <a:lnTo>
                    <a:pt x="1152532" y="7575"/>
                  </a:lnTo>
                  <a:lnTo>
                    <a:pt x="1216198" y="13312"/>
                  </a:lnTo>
                  <a:lnTo>
                    <a:pt x="1278090" y="20559"/>
                  </a:lnTo>
                  <a:lnTo>
                    <a:pt x="1338047" y="29257"/>
                  </a:lnTo>
                  <a:lnTo>
                    <a:pt x="1395908" y="39348"/>
                  </a:lnTo>
                  <a:lnTo>
                    <a:pt x="1451510" y="50774"/>
                  </a:lnTo>
                  <a:lnTo>
                    <a:pt x="1504694" y="63477"/>
                  </a:lnTo>
                  <a:lnTo>
                    <a:pt x="1555297" y="77399"/>
                  </a:lnTo>
                  <a:lnTo>
                    <a:pt x="1603160" y="92482"/>
                  </a:lnTo>
                  <a:lnTo>
                    <a:pt x="1648119" y="108668"/>
                  </a:lnTo>
                  <a:lnTo>
                    <a:pt x="1690015" y="125899"/>
                  </a:lnTo>
                  <a:lnTo>
                    <a:pt x="1728686" y="144116"/>
                  </a:lnTo>
                  <a:lnTo>
                    <a:pt x="1763970" y="163262"/>
                  </a:lnTo>
                  <a:lnTo>
                    <a:pt x="1823736" y="204109"/>
                  </a:lnTo>
                  <a:lnTo>
                    <a:pt x="1868023" y="247973"/>
                  </a:lnTo>
                  <a:lnTo>
                    <a:pt x="1895540" y="294392"/>
                  </a:lnTo>
                  <a:lnTo>
                    <a:pt x="1905000" y="342900"/>
                  </a:lnTo>
                  <a:lnTo>
                    <a:pt x="1902608" y="367385"/>
                  </a:lnTo>
                  <a:lnTo>
                    <a:pt x="1883958" y="414907"/>
                  </a:lnTo>
                  <a:lnTo>
                    <a:pt x="1847895" y="460106"/>
                  </a:lnTo>
                  <a:lnTo>
                    <a:pt x="1795708" y="502520"/>
                  </a:lnTo>
                  <a:lnTo>
                    <a:pt x="1728686" y="541683"/>
                  </a:lnTo>
                  <a:lnTo>
                    <a:pt x="1690015" y="559900"/>
                  </a:lnTo>
                  <a:lnTo>
                    <a:pt x="1648119" y="577131"/>
                  </a:lnTo>
                  <a:lnTo>
                    <a:pt x="1603160" y="593317"/>
                  </a:lnTo>
                  <a:lnTo>
                    <a:pt x="1555297" y="608400"/>
                  </a:lnTo>
                  <a:lnTo>
                    <a:pt x="1504694" y="622322"/>
                  </a:lnTo>
                  <a:lnTo>
                    <a:pt x="1451510" y="635025"/>
                  </a:lnTo>
                  <a:lnTo>
                    <a:pt x="1395908" y="646451"/>
                  </a:lnTo>
                  <a:lnTo>
                    <a:pt x="1338047" y="656542"/>
                  </a:lnTo>
                  <a:lnTo>
                    <a:pt x="1278090" y="665240"/>
                  </a:lnTo>
                  <a:lnTo>
                    <a:pt x="1216198" y="672487"/>
                  </a:lnTo>
                  <a:lnTo>
                    <a:pt x="1152532" y="678224"/>
                  </a:lnTo>
                  <a:lnTo>
                    <a:pt x="1087252" y="682394"/>
                  </a:lnTo>
                  <a:lnTo>
                    <a:pt x="1020521" y="684938"/>
                  </a:lnTo>
                  <a:lnTo>
                    <a:pt x="952500" y="685800"/>
                  </a:lnTo>
                  <a:lnTo>
                    <a:pt x="884478" y="684938"/>
                  </a:lnTo>
                  <a:lnTo>
                    <a:pt x="817747" y="682394"/>
                  </a:lnTo>
                  <a:lnTo>
                    <a:pt x="752467" y="678224"/>
                  </a:lnTo>
                  <a:lnTo>
                    <a:pt x="688801" y="672487"/>
                  </a:lnTo>
                  <a:lnTo>
                    <a:pt x="626909" y="665240"/>
                  </a:lnTo>
                  <a:lnTo>
                    <a:pt x="566952" y="656542"/>
                  </a:lnTo>
                  <a:lnTo>
                    <a:pt x="509091" y="646451"/>
                  </a:lnTo>
                  <a:lnTo>
                    <a:pt x="453489" y="635025"/>
                  </a:lnTo>
                  <a:lnTo>
                    <a:pt x="400305" y="622322"/>
                  </a:lnTo>
                  <a:lnTo>
                    <a:pt x="349702" y="608400"/>
                  </a:lnTo>
                  <a:lnTo>
                    <a:pt x="301839" y="593317"/>
                  </a:lnTo>
                  <a:lnTo>
                    <a:pt x="256880" y="577131"/>
                  </a:lnTo>
                  <a:lnTo>
                    <a:pt x="214984" y="559900"/>
                  </a:lnTo>
                  <a:lnTo>
                    <a:pt x="176313" y="541683"/>
                  </a:lnTo>
                  <a:lnTo>
                    <a:pt x="141029" y="522537"/>
                  </a:lnTo>
                  <a:lnTo>
                    <a:pt x="81263" y="481690"/>
                  </a:lnTo>
                  <a:lnTo>
                    <a:pt x="36976" y="437826"/>
                  </a:lnTo>
                  <a:lnTo>
                    <a:pt x="9459" y="391407"/>
                  </a:lnTo>
                  <a:lnTo>
                    <a:pt x="0" y="342900"/>
                  </a:lnTo>
                  <a:close/>
                </a:path>
              </a:pathLst>
            </a:custGeom>
            <a:ln w="127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533400" y="533400"/>
            <a:ext cx="8001000" cy="990600"/>
          </a:xfrm>
          <a:custGeom>
            <a:avLst/>
            <a:gdLst/>
            <a:ahLst/>
            <a:cxnLst/>
            <a:rect l="l" t="t" r="r" b="b"/>
            <a:pathLst>
              <a:path w="8001000" h="990600">
                <a:moveTo>
                  <a:pt x="8001000" y="0"/>
                </a:moveTo>
                <a:lnTo>
                  <a:pt x="0" y="0"/>
                </a:lnTo>
                <a:lnTo>
                  <a:pt x="0" y="990600"/>
                </a:lnTo>
                <a:lnTo>
                  <a:pt x="8001000" y="990600"/>
                </a:lnTo>
                <a:lnTo>
                  <a:pt x="8001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533400" y="533400"/>
            <a:ext cx="8001000" cy="990600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24003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890"/>
              </a:spcBef>
            </a:pPr>
            <a:r>
              <a:rPr sz="3200" b="0" dirty="0">
                <a:latin typeface="Arial"/>
                <a:cs typeface="Arial"/>
              </a:rPr>
              <a:t>Kiểm tra văn</a:t>
            </a:r>
            <a:r>
              <a:rPr sz="3200" b="0" spc="-50" dirty="0">
                <a:latin typeface="Arial"/>
                <a:cs typeface="Arial"/>
              </a:rPr>
              <a:t> </a:t>
            </a:r>
            <a:r>
              <a:rPr sz="3200" b="0" spc="-5" dirty="0">
                <a:latin typeface="Arial"/>
                <a:cs typeface="Arial"/>
              </a:rPr>
              <a:t>bản</a:t>
            </a:r>
            <a:endParaRPr sz="32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dirty="0"/>
              <a:t>2-</a:t>
            </a:r>
            <a:fld id="{81D60167-4931-47E6-BA6A-407CBD079E47}" type="slidenum">
              <a:rPr dirty="0"/>
              <a:t>25</a:t>
            </a:fld>
            <a:endParaRPr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33400" y="533400"/>
            <a:ext cx="8001000" cy="990600"/>
          </a:xfrm>
          <a:custGeom>
            <a:avLst/>
            <a:gdLst/>
            <a:ahLst/>
            <a:cxnLst/>
            <a:rect l="l" t="t" r="r" b="b"/>
            <a:pathLst>
              <a:path w="8001000" h="990600">
                <a:moveTo>
                  <a:pt x="8001000" y="0"/>
                </a:moveTo>
                <a:lnTo>
                  <a:pt x="0" y="0"/>
                </a:lnTo>
                <a:lnTo>
                  <a:pt x="0" y="990600"/>
                </a:lnTo>
                <a:lnTo>
                  <a:pt x="8001000" y="990600"/>
                </a:lnTo>
                <a:lnTo>
                  <a:pt x="8001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3400" y="533400"/>
            <a:ext cx="8001000" cy="990600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24003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890"/>
              </a:spcBef>
            </a:pPr>
            <a:r>
              <a:rPr sz="3200" b="0" spc="-5" dirty="0">
                <a:latin typeface="Arial"/>
                <a:cs typeface="Arial"/>
              </a:rPr>
              <a:t>Lịch </a:t>
            </a:r>
            <a:r>
              <a:rPr sz="3200" b="0" dirty="0">
                <a:latin typeface="Arial"/>
                <a:cs typeface="Arial"/>
              </a:rPr>
              <a:t>sử </a:t>
            </a:r>
            <a:r>
              <a:rPr sz="3200" b="0" spc="-5" dirty="0">
                <a:latin typeface="Arial"/>
                <a:cs typeface="Arial"/>
              </a:rPr>
              <a:t>phiên</a:t>
            </a:r>
            <a:r>
              <a:rPr sz="3200" b="0" spc="-45" dirty="0">
                <a:latin typeface="Arial"/>
                <a:cs typeface="Arial"/>
              </a:rPr>
              <a:t> </a:t>
            </a:r>
            <a:r>
              <a:rPr sz="3200" b="0" spc="-5" dirty="0">
                <a:latin typeface="Arial"/>
                <a:cs typeface="Arial"/>
              </a:rPr>
              <a:t>bản</a:t>
            </a:r>
            <a:endParaRPr sz="32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dirty="0"/>
              <a:t>2-</a:t>
            </a:r>
            <a:fld id="{81D60167-4931-47E6-BA6A-407CBD079E47}" type="slidenum">
              <a:rPr dirty="0"/>
              <a:t>26</a:t>
            </a:fld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1370075" y="1524000"/>
            <a:ext cx="6402324" cy="4572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400425" y="1735201"/>
            <a:ext cx="5146675" cy="1192530"/>
            <a:chOff x="3400425" y="1735201"/>
            <a:chExt cx="5146675" cy="1192530"/>
          </a:xfrm>
        </p:grpSpPr>
        <p:sp>
          <p:nvSpPr>
            <p:cNvPr id="3" name="object 3"/>
            <p:cNvSpPr/>
            <p:nvPr/>
          </p:nvSpPr>
          <p:spPr>
            <a:xfrm>
              <a:off x="3413125" y="1747901"/>
              <a:ext cx="5121275" cy="116674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413125" y="1747901"/>
              <a:ext cx="5121275" cy="1167130"/>
            </a:xfrm>
            <a:custGeom>
              <a:avLst/>
              <a:gdLst/>
              <a:ahLst/>
              <a:cxnLst/>
              <a:rect l="l" t="t" r="r" b="b"/>
              <a:pathLst>
                <a:path w="5121275" h="1167130">
                  <a:moveTo>
                    <a:pt x="5121275" y="194437"/>
                  </a:moveTo>
                  <a:lnTo>
                    <a:pt x="5121275" y="972312"/>
                  </a:lnTo>
                  <a:lnTo>
                    <a:pt x="5117508" y="1010410"/>
                  </a:lnTo>
                  <a:lnTo>
                    <a:pt x="5088592" y="1080129"/>
                  </a:lnTo>
                  <a:lnTo>
                    <a:pt x="5064252" y="1109726"/>
                  </a:lnTo>
                  <a:lnTo>
                    <a:pt x="5034653" y="1134066"/>
                  </a:lnTo>
                  <a:lnTo>
                    <a:pt x="4964882" y="1162982"/>
                  </a:lnTo>
                  <a:lnTo>
                    <a:pt x="4926710" y="1166749"/>
                  </a:lnTo>
                  <a:lnTo>
                    <a:pt x="4875920" y="1166749"/>
                  </a:lnTo>
                  <a:lnTo>
                    <a:pt x="4825129" y="1166749"/>
                  </a:lnTo>
                  <a:lnTo>
                    <a:pt x="4774338" y="1166749"/>
                  </a:lnTo>
                  <a:lnTo>
                    <a:pt x="4723547" y="1166749"/>
                  </a:lnTo>
                  <a:lnTo>
                    <a:pt x="4672756" y="1166749"/>
                  </a:lnTo>
                  <a:lnTo>
                    <a:pt x="4621965" y="1166749"/>
                  </a:lnTo>
                  <a:lnTo>
                    <a:pt x="4571175" y="1166749"/>
                  </a:lnTo>
                  <a:lnTo>
                    <a:pt x="4520384" y="1166749"/>
                  </a:lnTo>
                  <a:lnTo>
                    <a:pt x="4469593" y="1166749"/>
                  </a:lnTo>
                  <a:lnTo>
                    <a:pt x="4418802" y="1166749"/>
                  </a:lnTo>
                  <a:lnTo>
                    <a:pt x="4368011" y="1166749"/>
                  </a:lnTo>
                  <a:lnTo>
                    <a:pt x="4317220" y="1166749"/>
                  </a:lnTo>
                  <a:lnTo>
                    <a:pt x="4266430" y="1166749"/>
                  </a:lnTo>
                  <a:lnTo>
                    <a:pt x="4215639" y="1166749"/>
                  </a:lnTo>
                  <a:lnTo>
                    <a:pt x="4164848" y="1166749"/>
                  </a:lnTo>
                  <a:lnTo>
                    <a:pt x="4114057" y="1166749"/>
                  </a:lnTo>
                  <a:lnTo>
                    <a:pt x="4063266" y="1166749"/>
                  </a:lnTo>
                  <a:lnTo>
                    <a:pt x="4012475" y="1166749"/>
                  </a:lnTo>
                  <a:lnTo>
                    <a:pt x="3961685" y="1166749"/>
                  </a:lnTo>
                  <a:lnTo>
                    <a:pt x="3910894" y="1166749"/>
                  </a:lnTo>
                  <a:lnTo>
                    <a:pt x="3860103" y="1166749"/>
                  </a:lnTo>
                  <a:lnTo>
                    <a:pt x="3809312" y="1166749"/>
                  </a:lnTo>
                  <a:lnTo>
                    <a:pt x="3758521" y="1166749"/>
                  </a:lnTo>
                  <a:lnTo>
                    <a:pt x="3707730" y="1166749"/>
                  </a:lnTo>
                  <a:lnTo>
                    <a:pt x="3656940" y="1166749"/>
                  </a:lnTo>
                  <a:lnTo>
                    <a:pt x="3606149" y="1166749"/>
                  </a:lnTo>
                  <a:lnTo>
                    <a:pt x="3555358" y="1166749"/>
                  </a:lnTo>
                  <a:lnTo>
                    <a:pt x="3504567" y="1166749"/>
                  </a:lnTo>
                  <a:lnTo>
                    <a:pt x="3453776" y="1166749"/>
                  </a:lnTo>
                  <a:lnTo>
                    <a:pt x="3402985" y="1166749"/>
                  </a:lnTo>
                  <a:lnTo>
                    <a:pt x="3352195" y="1166749"/>
                  </a:lnTo>
                  <a:lnTo>
                    <a:pt x="3301404" y="1166749"/>
                  </a:lnTo>
                  <a:lnTo>
                    <a:pt x="3250613" y="1166749"/>
                  </a:lnTo>
                  <a:lnTo>
                    <a:pt x="3199822" y="1166749"/>
                  </a:lnTo>
                  <a:lnTo>
                    <a:pt x="3149031" y="1166749"/>
                  </a:lnTo>
                  <a:lnTo>
                    <a:pt x="3098240" y="1166749"/>
                  </a:lnTo>
                  <a:lnTo>
                    <a:pt x="3047450" y="1166749"/>
                  </a:lnTo>
                  <a:lnTo>
                    <a:pt x="2996659" y="1166749"/>
                  </a:lnTo>
                  <a:lnTo>
                    <a:pt x="2945868" y="1166749"/>
                  </a:lnTo>
                  <a:lnTo>
                    <a:pt x="2895077" y="1166749"/>
                  </a:lnTo>
                  <a:lnTo>
                    <a:pt x="2844286" y="1166749"/>
                  </a:lnTo>
                  <a:lnTo>
                    <a:pt x="2793495" y="1166749"/>
                  </a:lnTo>
                  <a:lnTo>
                    <a:pt x="2742705" y="1166749"/>
                  </a:lnTo>
                  <a:lnTo>
                    <a:pt x="2691914" y="1166749"/>
                  </a:lnTo>
                  <a:lnTo>
                    <a:pt x="2641123" y="1166749"/>
                  </a:lnTo>
                  <a:lnTo>
                    <a:pt x="2590332" y="1166749"/>
                  </a:lnTo>
                  <a:lnTo>
                    <a:pt x="2539541" y="1166749"/>
                  </a:lnTo>
                  <a:lnTo>
                    <a:pt x="2488750" y="1166749"/>
                  </a:lnTo>
                  <a:lnTo>
                    <a:pt x="2437960" y="1166749"/>
                  </a:lnTo>
                  <a:lnTo>
                    <a:pt x="2387169" y="1166749"/>
                  </a:lnTo>
                  <a:lnTo>
                    <a:pt x="2336378" y="1166749"/>
                  </a:lnTo>
                  <a:lnTo>
                    <a:pt x="2285587" y="1166749"/>
                  </a:lnTo>
                  <a:lnTo>
                    <a:pt x="2234796" y="1166749"/>
                  </a:lnTo>
                  <a:lnTo>
                    <a:pt x="2184005" y="1166749"/>
                  </a:lnTo>
                  <a:lnTo>
                    <a:pt x="2133215" y="1166749"/>
                  </a:lnTo>
                  <a:lnTo>
                    <a:pt x="2082424" y="1166749"/>
                  </a:lnTo>
                  <a:lnTo>
                    <a:pt x="2031633" y="1166749"/>
                  </a:lnTo>
                  <a:lnTo>
                    <a:pt x="1980842" y="1166749"/>
                  </a:lnTo>
                  <a:lnTo>
                    <a:pt x="1930051" y="1166749"/>
                  </a:lnTo>
                  <a:lnTo>
                    <a:pt x="1879260" y="1166749"/>
                  </a:lnTo>
                  <a:lnTo>
                    <a:pt x="1828470" y="1166749"/>
                  </a:lnTo>
                  <a:lnTo>
                    <a:pt x="1777679" y="1166749"/>
                  </a:lnTo>
                  <a:lnTo>
                    <a:pt x="1726888" y="1166749"/>
                  </a:lnTo>
                  <a:lnTo>
                    <a:pt x="1676097" y="1166749"/>
                  </a:lnTo>
                  <a:lnTo>
                    <a:pt x="1625306" y="1166749"/>
                  </a:lnTo>
                  <a:lnTo>
                    <a:pt x="1574515" y="1166749"/>
                  </a:lnTo>
                  <a:lnTo>
                    <a:pt x="1523725" y="1166749"/>
                  </a:lnTo>
                  <a:lnTo>
                    <a:pt x="1472934" y="1166749"/>
                  </a:lnTo>
                  <a:lnTo>
                    <a:pt x="1422143" y="1166749"/>
                  </a:lnTo>
                  <a:lnTo>
                    <a:pt x="1371352" y="1166749"/>
                  </a:lnTo>
                  <a:lnTo>
                    <a:pt x="1320561" y="1166749"/>
                  </a:lnTo>
                  <a:lnTo>
                    <a:pt x="1269770" y="1166749"/>
                  </a:lnTo>
                  <a:lnTo>
                    <a:pt x="1218980" y="1166749"/>
                  </a:lnTo>
                  <a:lnTo>
                    <a:pt x="1168189" y="1166749"/>
                  </a:lnTo>
                  <a:lnTo>
                    <a:pt x="1117398" y="1166749"/>
                  </a:lnTo>
                  <a:lnTo>
                    <a:pt x="1066607" y="1166749"/>
                  </a:lnTo>
                  <a:lnTo>
                    <a:pt x="1015816" y="1166749"/>
                  </a:lnTo>
                  <a:lnTo>
                    <a:pt x="965025" y="1166749"/>
                  </a:lnTo>
                  <a:lnTo>
                    <a:pt x="914235" y="1166749"/>
                  </a:lnTo>
                  <a:lnTo>
                    <a:pt x="863444" y="1166749"/>
                  </a:lnTo>
                  <a:lnTo>
                    <a:pt x="812653" y="1166749"/>
                  </a:lnTo>
                  <a:lnTo>
                    <a:pt x="761862" y="1166749"/>
                  </a:lnTo>
                  <a:lnTo>
                    <a:pt x="711071" y="1166749"/>
                  </a:lnTo>
                  <a:lnTo>
                    <a:pt x="660280" y="1166749"/>
                  </a:lnTo>
                  <a:lnTo>
                    <a:pt x="609490" y="1166749"/>
                  </a:lnTo>
                  <a:lnTo>
                    <a:pt x="558699" y="1166749"/>
                  </a:lnTo>
                  <a:lnTo>
                    <a:pt x="507908" y="1166749"/>
                  </a:lnTo>
                  <a:lnTo>
                    <a:pt x="457117" y="1166749"/>
                  </a:lnTo>
                  <a:lnTo>
                    <a:pt x="406326" y="1166749"/>
                  </a:lnTo>
                  <a:lnTo>
                    <a:pt x="355535" y="1166749"/>
                  </a:lnTo>
                  <a:lnTo>
                    <a:pt x="304745" y="1166749"/>
                  </a:lnTo>
                  <a:lnTo>
                    <a:pt x="253954" y="1166749"/>
                  </a:lnTo>
                  <a:lnTo>
                    <a:pt x="203163" y="1166749"/>
                  </a:lnTo>
                  <a:lnTo>
                    <a:pt x="152372" y="1166749"/>
                  </a:lnTo>
                  <a:lnTo>
                    <a:pt x="101581" y="1166749"/>
                  </a:lnTo>
                  <a:lnTo>
                    <a:pt x="50790" y="1166749"/>
                  </a:lnTo>
                  <a:lnTo>
                    <a:pt x="0" y="1166749"/>
                  </a:lnTo>
                  <a:lnTo>
                    <a:pt x="0" y="0"/>
                  </a:lnTo>
                  <a:lnTo>
                    <a:pt x="4926710" y="0"/>
                  </a:lnTo>
                  <a:lnTo>
                    <a:pt x="4964882" y="3764"/>
                  </a:lnTo>
                  <a:lnTo>
                    <a:pt x="5034653" y="32629"/>
                  </a:lnTo>
                  <a:lnTo>
                    <a:pt x="5064252" y="56896"/>
                  </a:lnTo>
                  <a:lnTo>
                    <a:pt x="5088592" y="86512"/>
                  </a:lnTo>
                  <a:lnTo>
                    <a:pt x="5117508" y="156319"/>
                  </a:lnTo>
                  <a:lnTo>
                    <a:pt x="5121275" y="194437"/>
                  </a:lnTo>
                  <a:close/>
                </a:path>
              </a:pathLst>
            </a:custGeom>
            <a:ln w="25400">
              <a:solidFill>
                <a:srgbClr val="00256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3492500" y="1945640"/>
            <a:ext cx="4626610" cy="720725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241300" marR="5080" indent="-228600">
              <a:lnSpc>
                <a:spcPts val="2590"/>
              </a:lnSpc>
              <a:spcBef>
                <a:spcPts val="425"/>
              </a:spcBef>
              <a:buChar char="•"/>
              <a:tabLst>
                <a:tab pos="241300" algn="l"/>
              </a:tabLst>
            </a:pPr>
            <a:r>
              <a:rPr sz="2400" dirty="0">
                <a:solidFill>
                  <a:srgbClr val="00040C"/>
                </a:solidFill>
                <a:latin typeface="Arial"/>
                <a:cs typeface="Arial"/>
              </a:rPr>
              <a:t>Một văn </a:t>
            </a:r>
            <a:r>
              <a:rPr sz="2400" spc="-5" dirty="0">
                <a:solidFill>
                  <a:srgbClr val="00040C"/>
                </a:solidFill>
                <a:latin typeface="Arial"/>
                <a:cs typeface="Arial"/>
              </a:rPr>
              <a:t>bản được duyệt </a:t>
            </a:r>
            <a:r>
              <a:rPr sz="2400" dirty="0">
                <a:solidFill>
                  <a:srgbClr val="00040C"/>
                </a:solidFill>
                <a:latin typeface="Arial"/>
                <a:cs typeface="Arial"/>
              </a:rPr>
              <a:t>tuần</a:t>
            </a:r>
            <a:r>
              <a:rPr sz="2400" spc="-70" dirty="0">
                <a:solidFill>
                  <a:srgbClr val="00040C"/>
                </a:solidFill>
                <a:latin typeface="Arial"/>
                <a:cs typeface="Arial"/>
              </a:rPr>
              <a:t> </a:t>
            </a:r>
            <a:r>
              <a:rPr sz="2400" spc="5" dirty="0">
                <a:solidFill>
                  <a:srgbClr val="00040C"/>
                </a:solidFill>
                <a:latin typeface="Arial"/>
                <a:cs typeface="Arial"/>
              </a:rPr>
              <a:t>tự  </a:t>
            </a:r>
            <a:r>
              <a:rPr sz="2400" dirty="0">
                <a:solidFill>
                  <a:srgbClr val="00040C"/>
                </a:solidFill>
                <a:latin typeface="Arial"/>
                <a:cs typeface="Arial"/>
              </a:rPr>
              <a:t>từ </a:t>
            </a:r>
            <a:r>
              <a:rPr sz="2400" spc="-5" dirty="0">
                <a:solidFill>
                  <a:srgbClr val="00040C"/>
                </a:solidFill>
                <a:latin typeface="Arial"/>
                <a:cs typeface="Arial"/>
              </a:rPr>
              <a:t>người này sang người</a:t>
            </a:r>
            <a:r>
              <a:rPr sz="2400" spc="10" dirty="0">
                <a:solidFill>
                  <a:srgbClr val="00040C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40C"/>
                </a:solidFill>
                <a:latin typeface="Arial"/>
                <a:cs typeface="Arial"/>
              </a:rPr>
              <a:t>khác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520700" y="1589150"/>
            <a:ext cx="2905760" cy="1483995"/>
            <a:chOff x="520700" y="1589150"/>
            <a:chExt cx="2905760" cy="1483995"/>
          </a:xfrm>
        </p:grpSpPr>
        <p:sp>
          <p:nvSpPr>
            <p:cNvPr id="7" name="object 7"/>
            <p:cNvSpPr/>
            <p:nvPr/>
          </p:nvSpPr>
          <p:spPr>
            <a:xfrm>
              <a:off x="533400" y="1601850"/>
              <a:ext cx="2880360" cy="1458595"/>
            </a:xfrm>
            <a:custGeom>
              <a:avLst/>
              <a:gdLst/>
              <a:ahLst/>
              <a:cxnLst/>
              <a:rect l="l" t="t" r="r" b="b"/>
              <a:pathLst>
                <a:path w="2880360" h="1458595">
                  <a:moveTo>
                    <a:pt x="2637282" y="0"/>
                  </a:moveTo>
                  <a:lnTo>
                    <a:pt x="243103" y="0"/>
                  </a:lnTo>
                  <a:lnTo>
                    <a:pt x="195452" y="4700"/>
                  </a:lnTo>
                  <a:lnTo>
                    <a:pt x="150067" y="18462"/>
                  </a:lnTo>
                  <a:lnTo>
                    <a:pt x="108224" y="40772"/>
                  </a:lnTo>
                  <a:lnTo>
                    <a:pt x="71196" y="71120"/>
                  </a:lnTo>
                  <a:lnTo>
                    <a:pt x="40842" y="108150"/>
                  </a:lnTo>
                  <a:lnTo>
                    <a:pt x="18505" y="150002"/>
                  </a:lnTo>
                  <a:lnTo>
                    <a:pt x="4714" y="195403"/>
                  </a:lnTo>
                  <a:lnTo>
                    <a:pt x="0" y="243077"/>
                  </a:lnTo>
                  <a:lnTo>
                    <a:pt x="0" y="1215389"/>
                  </a:lnTo>
                  <a:lnTo>
                    <a:pt x="4714" y="1263064"/>
                  </a:lnTo>
                  <a:lnTo>
                    <a:pt x="18505" y="1308465"/>
                  </a:lnTo>
                  <a:lnTo>
                    <a:pt x="40842" y="1350317"/>
                  </a:lnTo>
                  <a:lnTo>
                    <a:pt x="71196" y="1387348"/>
                  </a:lnTo>
                  <a:lnTo>
                    <a:pt x="108224" y="1417695"/>
                  </a:lnTo>
                  <a:lnTo>
                    <a:pt x="150067" y="1440005"/>
                  </a:lnTo>
                  <a:lnTo>
                    <a:pt x="195452" y="1453767"/>
                  </a:lnTo>
                  <a:lnTo>
                    <a:pt x="243103" y="1458468"/>
                  </a:lnTo>
                  <a:lnTo>
                    <a:pt x="2637282" y="1458468"/>
                  </a:lnTo>
                  <a:lnTo>
                    <a:pt x="2684936" y="1453767"/>
                  </a:lnTo>
                  <a:lnTo>
                    <a:pt x="2730293" y="1440005"/>
                  </a:lnTo>
                  <a:lnTo>
                    <a:pt x="2772102" y="1417695"/>
                  </a:lnTo>
                  <a:lnTo>
                    <a:pt x="2809113" y="1387348"/>
                  </a:lnTo>
                  <a:lnTo>
                    <a:pt x="2839479" y="1350317"/>
                  </a:lnTo>
                  <a:lnTo>
                    <a:pt x="2861833" y="1308465"/>
                  </a:lnTo>
                  <a:lnTo>
                    <a:pt x="2875639" y="1263064"/>
                  </a:lnTo>
                  <a:lnTo>
                    <a:pt x="2880360" y="1215389"/>
                  </a:lnTo>
                  <a:lnTo>
                    <a:pt x="2880360" y="243077"/>
                  </a:lnTo>
                  <a:lnTo>
                    <a:pt x="2875639" y="195403"/>
                  </a:lnTo>
                  <a:lnTo>
                    <a:pt x="2861833" y="150002"/>
                  </a:lnTo>
                  <a:lnTo>
                    <a:pt x="2839479" y="108150"/>
                  </a:lnTo>
                  <a:lnTo>
                    <a:pt x="2809113" y="71120"/>
                  </a:lnTo>
                  <a:lnTo>
                    <a:pt x="2772102" y="40772"/>
                  </a:lnTo>
                  <a:lnTo>
                    <a:pt x="2730293" y="18462"/>
                  </a:lnTo>
                  <a:lnTo>
                    <a:pt x="2684936" y="4700"/>
                  </a:lnTo>
                  <a:lnTo>
                    <a:pt x="2637282" y="0"/>
                  </a:lnTo>
                  <a:close/>
                </a:path>
              </a:pathLst>
            </a:custGeom>
            <a:solidFill>
              <a:srgbClr val="003C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33400" y="1601850"/>
              <a:ext cx="2880360" cy="1458595"/>
            </a:xfrm>
            <a:custGeom>
              <a:avLst/>
              <a:gdLst/>
              <a:ahLst/>
              <a:cxnLst/>
              <a:rect l="l" t="t" r="r" b="b"/>
              <a:pathLst>
                <a:path w="2880360" h="1458595">
                  <a:moveTo>
                    <a:pt x="0" y="243077"/>
                  </a:moveTo>
                  <a:lnTo>
                    <a:pt x="4714" y="195403"/>
                  </a:lnTo>
                  <a:lnTo>
                    <a:pt x="18505" y="150002"/>
                  </a:lnTo>
                  <a:lnTo>
                    <a:pt x="40842" y="108150"/>
                  </a:lnTo>
                  <a:lnTo>
                    <a:pt x="71196" y="71120"/>
                  </a:lnTo>
                  <a:lnTo>
                    <a:pt x="108224" y="40772"/>
                  </a:lnTo>
                  <a:lnTo>
                    <a:pt x="150067" y="18462"/>
                  </a:lnTo>
                  <a:lnTo>
                    <a:pt x="195452" y="4700"/>
                  </a:lnTo>
                  <a:lnTo>
                    <a:pt x="243103" y="0"/>
                  </a:lnTo>
                  <a:lnTo>
                    <a:pt x="2637282" y="0"/>
                  </a:lnTo>
                  <a:lnTo>
                    <a:pt x="2684936" y="4700"/>
                  </a:lnTo>
                  <a:lnTo>
                    <a:pt x="2730293" y="18462"/>
                  </a:lnTo>
                  <a:lnTo>
                    <a:pt x="2772102" y="40772"/>
                  </a:lnTo>
                  <a:lnTo>
                    <a:pt x="2809113" y="71120"/>
                  </a:lnTo>
                  <a:lnTo>
                    <a:pt x="2839479" y="108150"/>
                  </a:lnTo>
                  <a:lnTo>
                    <a:pt x="2861833" y="150002"/>
                  </a:lnTo>
                  <a:lnTo>
                    <a:pt x="2875639" y="195403"/>
                  </a:lnTo>
                  <a:lnTo>
                    <a:pt x="2880360" y="243077"/>
                  </a:lnTo>
                  <a:lnTo>
                    <a:pt x="2880360" y="1215389"/>
                  </a:lnTo>
                  <a:lnTo>
                    <a:pt x="2875639" y="1263064"/>
                  </a:lnTo>
                  <a:lnTo>
                    <a:pt x="2861833" y="1308465"/>
                  </a:lnTo>
                  <a:lnTo>
                    <a:pt x="2839479" y="1350317"/>
                  </a:lnTo>
                  <a:lnTo>
                    <a:pt x="2809113" y="1387348"/>
                  </a:lnTo>
                  <a:lnTo>
                    <a:pt x="2772102" y="1417695"/>
                  </a:lnTo>
                  <a:lnTo>
                    <a:pt x="2730293" y="1440005"/>
                  </a:lnTo>
                  <a:lnTo>
                    <a:pt x="2684936" y="1453767"/>
                  </a:lnTo>
                  <a:lnTo>
                    <a:pt x="2637282" y="1458468"/>
                  </a:lnTo>
                  <a:lnTo>
                    <a:pt x="243103" y="1458468"/>
                  </a:lnTo>
                  <a:lnTo>
                    <a:pt x="195452" y="1453767"/>
                  </a:lnTo>
                  <a:lnTo>
                    <a:pt x="150067" y="1440005"/>
                  </a:lnTo>
                  <a:lnTo>
                    <a:pt x="108224" y="1417695"/>
                  </a:lnTo>
                  <a:lnTo>
                    <a:pt x="71196" y="1387348"/>
                  </a:lnTo>
                  <a:lnTo>
                    <a:pt x="40842" y="1350317"/>
                  </a:lnTo>
                  <a:lnTo>
                    <a:pt x="18505" y="1308465"/>
                  </a:lnTo>
                  <a:lnTo>
                    <a:pt x="4714" y="1263064"/>
                  </a:lnTo>
                  <a:lnTo>
                    <a:pt x="0" y="1215389"/>
                  </a:lnTo>
                  <a:lnTo>
                    <a:pt x="0" y="243077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850188" y="2075179"/>
            <a:ext cx="224536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Luồng tuần</a:t>
            </a:r>
            <a:r>
              <a:rPr sz="28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tự</a:t>
            </a:r>
            <a:endParaRPr sz="2800">
              <a:latin typeface="Arial"/>
              <a:cs typeface="Arial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3400425" y="3267075"/>
            <a:ext cx="5146675" cy="1192530"/>
            <a:chOff x="3400425" y="3267075"/>
            <a:chExt cx="5146675" cy="1192530"/>
          </a:xfrm>
        </p:grpSpPr>
        <p:sp>
          <p:nvSpPr>
            <p:cNvPr id="11" name="object 11"/>
            <p:cNvSpPr/>
            <p:nvPr/>
          </p:nvSpPr>
          <p:spPr>
            <a:xfrm>
              <a:off x="3413125" y="3279775"/>
              <a:ext cx="5121275" cy="116674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413125" y="3279775"/>
              <a:ext cx="5121275" cy="1167130"/>
            </a:xfrm>
            <a:custGeom>
              <a:avLst/>
              <a:gdLst/>
              <a:ahLst/>
              <a:cxnLst/>
              <a:rect l="l" t="t" r="r" b="b"/>
              <a:pathLst>
                <a:path w="5121275" h="1167129">
                  <a:moveTo>
                    <a:pt x="5121275" y="194437"/>
                  </a:moveTo>
                  <a:lnTo>
                    <a:pt x="5121275" y="972312"/>
                  </a:lnTo>
                  <a:lnTo>
                    <a:pt x="5117508" y="1010429"/>
                  </a:lnTo>
                  <a:lnTo>
                    <a:pt x="5088592" y="1080236"/>
                  </a:lnTo>
                  <a:lnTo>
                    <a:pt x="5064252" y="1109852"/>
                  </a:lnTo>
                  <a:lnTo>
                    <a:pt x="5034653" y="1134119"/>
                  </a:lnTo>
                  <a:lnTo>
                    <a:pt x="4964882" y="1162984"/>
                  </a:lnTo>
                  <a:lnTo>
                    <a:pt x="4926710" y="1166749"/>
                  </a:lnTo>
                  <a:lnTo>
                    <a:pt x="4875920" y="1166749"/>
                  </a:lnTo>
                  <a:lnTo>
                    <a:pt x="4825129" y="1166749"/>
                  </a:lnTo>
                  <a:lnTo>
                    <a:pt x="4774338" y="1166749"/>
                  </a:lnTo>
                  <a:lnTo>
                    <a:pt x="4723547" y="1166749"/>
                  </a:lnTo>
                  <a:lnTo>
                    <a:pt x="4672756" y="1166749"/>
                  </a:lnTo>
                  <a:lnTo>
                    <a:pt x="4621965" y="1166749"/>
                  </a:lnTo>
                  <a:lnTo>
                    <a:pt x="4571175" y="1166749"/>
                  </a:lnTo>
                  <a:lnTo>
                    <a:pt x="4520384" y="1166749"/>
                  </a:lnTo>
                  <a:lnTo>
                    <a:pt x="4469593" y="1166749"/>
                  </a:lnTo>
                  <a:lnTo>
                    <a:pt x="4418802" y="1166749"/>
                  </a:lnTo>
                  <a:lnTo>
                    <a:pt x="4368011" y="1166749"/>
                  </a:lnTo>
                  <a:lnTo>
                    <a:pt x="4317220" y="1166749"/>
                  </a:lnTo>
                  <a:lnTo>
                    <a:pt x="4266430" y="1166749"/>
                  </a:lnTo>
                  <a:lnTo>
                    <a:pt x="4215639" y="1166749"/>
                  </a:lnTo>
                  <a:lnTo>
                    <a:pt x="4164848" y="1166749"/>
                  </a:lnTo>
                  <a:lnTo>
                    <a:pt x="4114057" y="1166749"/>
                  </a:lnTo>
                  <a:lnTo>
                    <a:pt x="4063266" y="1166749"/>
                  </a:lnTo>
                  <a:lnTo>
                    <a:pt x="4012475" y="1166749"/>
                  </a:lnTo>
                  <a:lnTo>
                    <a:pt x="3961685" y="1166749"/>
                  </a:lnTo>
                  <a:lnTo>
                    <a:pt x="3910894" y="1166749"/>
                  </a:lnTo>
                  <a:lnTo>
                    <a:pt x="3860103" y="1166749"/>
                  </a:lnTo>
                  <a:lnTo>
                    <a:pt x="3809312" y="1166749"/>
                  </a:lnTo>
                  <a:lnTo>
                    <a:pt x="3758521" y="1166749"/>
                  </a:lnTo>
                  <a:lnTo>
                    <a:pt x="3707730" y="1166749"/>
                  </a:lnTo>
                  <a:lnTo>
                    <a:pt x="3656940" y="1166749"/>
                  </a:lnTo>
                  <a:lnTo>
                    <a:pt x="3606149" y="1166749"/>
                  </a:lnTo>
                  <a:lnTo>
                    <a:pt x="3555358" y="1166749"/>
                  </a:lnTo>
                  <a:lnTo>
                    <a:pt x="3504567" y="1166749"/>
                  </a:lnTo>
                  <a:lnTo>
                    <a:pt x="3453776" y="1166749"/>
                  </a:lnTo>
                  <a:lnTo>
                    <a:pt x="3402985" y="1166749"/>
                  </a:lnTo>
                  <a:lnTo>
                    <a:pt x="3352195" y="1166749"/>
                  </a:lnTo>
                  <a:lnTo>
                    <a:pt x="3301404" y="1166749"/>
                  </a:lnTo>
                  <a:lnTo>
                    <a:pt x="3250613" y="1166749"/>
                  </a:lnTo>
                  <a:lnTo>
                    <a:pt x="3199822" y="1166749"/>
                  </a:lnTo>
                  <a:lnTo>
                    <a:pt x="3149031" y="1166749"/>
                  </a:lnTo>
                  <a:lnTo>
                    <a:pt x="3098240" y="1166749"/>
                  </a:lnTo>
                  <a:lnTo>
                    <a:pt x="3047450" y="1166749"/>
                  </a:lnTo>
                  <a:lnTo>
                    <a:pt x="2996659" y="1166749"/>
                  </a:lnTo>
                  <a:lnTo>
                    <a:pt x="2945868" y="1166749"/>
                  </a:lnTo>
                  <a:lnTo>
                    <a:pt x="2895077" y="1166749"/>
                  </a:lnTo>
                  <a:lnTo>
                    <a:pt x="2844286" y="1166749"/>
                  </a:lnTo>
                  <a:lnTo>
                    <a:pt x="2793495" y="1166749"/>
                  </a:lnTo>
                  <a:lnTo>
                    <a:pt x="2742705" y="1166749"/>
                  </a:lnTo>
                  <a:lnTo>
                    <a:pt x="2691914" y="1166749"/>
                  </a:lnTo>
                  <a:lnTo>
                    <a:pt x="2641123" y="1166749"/>
                  </a:lnTo>
                  <a:lnTo>
                    <a:pt x="2590332" y="1166749"/>
                  </a:lnTo>
                  <a:lnTo>
                    <a:pt x="2539541" y="1166749"/>
                  </a:lnTo>
                  <a:lnTo>
                    <a:pt x="2488750" y="1166749"/>
                  </a:lnTo>
                  <a:lnTo>
                    <a:pt x="2437960" y="1166749"/>
                  </a:lnTo>
                  <a:lnTo>
                    <a:pt x="2387169" y="1166749"/>
                  </a:lnTo>
                  <a:lnTo>
                    <a:pt x="2336378" y="1166749"/>
                  </a:lnTo>
                  <a:lnTo>
                    <a:pt x="2285587" y="1166749"/>
                  </a:lnTo>
                  <a:lnTo>
                    <a:pt x="2234796" y="1166749"/>
                  </a:lnTo>
                  <a:lnTo>
                    <a:pt x="2184005" y="1166749"/>
                  </a:lnTo>
                  <a:lnTo>
                    <a:pt x="2133215" y="1166749"/>
                  </a:lnTo>
                  <a:lnTo>
                    <a:pt x="2082424" y="1166749"/>
                  </a:lnTo>
                  <a:lnTo>
                    <a:pt x="2031633" y="1166749"/>
                  </a:lnTo>
                  <a:lnTo>
                    <a:pt x="1980842" y="1166749"/>
                  </a:lnTo>
                  <a:lnTo>
                    <a:pt x="1930051" y="1166749"/>
                  </a:lnTo>
                  <a:lnTo>
                    <a:pt x="1879260" y="1166749"/>
                  </a:lnTo>
                  <a:lnTo>
                    <a:pt x="1828470" y="1166749"/>
                  </a:lnTo>
                  <a:lnTo>
                    <a:pt x="1777679" y="1166749"/>
                  </a:lnTo>
                  <a:lnTo>
                    <a:pt x="1726888" y="1166749"/>
                  </a:lnTo>
                  <a:lnTo>
                    <a:pt x="1676097" y="1166749"/>
                  </a:lnTo>
                  <a:lnTo>
                    <a:pt x="1625306" y="1166749"/>
                  </a:lnTo>
                  <a:lnTo>
                    <a:pt x="1574515" y="1166749"/>
                  </a:lnTo>
                  <a:lnTo>
                    <a:pt x="1523725" y="1166749"/>
                  </a:lnTo>
                  <a:lnTo>
                    <a:pt x="1472934" y="1166749"/>
                  </a:lnTo>
                  <a:lnTo>
                    <a:pt x="1422143" y="1166749"/>
                  </a:lnTo>
                  <a:lnTo>
                    <a:pt x="1371352" y="1166749"/>
                  </a:lnTo>
                  <a:lnTo>
                    <a:pt x="1320561" y="1166749"/>
                  </a:lnTo>
                  <a:lnTo>
                    <a:pt x="1269770" y="1166749"/>
                  </a:lnTo>
                  <a:lnTo>
                    <a:pt x="1218980" y="1166749"/>
                  </a:lnTo>
                  <a:lnTo>
                    <a:pt x="1168189" y="1166749"/>
                  </a:lnTo>
                  <a:lnTo>
                    <a:pt x="1117398" y="1166749"/>
                  </a:lnTo>
                  <a:lnTo>
                    <a:pt x="1066607" y="1166749"/>
                  </a:lnTo>
                  <a:lnTo>
                    <a:pt x="1015816" y="1166749"/>
                  </a:lnTo>
                  <a:lnTo>
                    <a:pt x="965025" y="1166749"/>
                  </a:lnTo>
                  <a:lnTo>
                    <a:pt x="914235" y="1166749"/>
                  </a:lnTo>
                  <a:lnTo>
                    <a:pt x="863444" y="1166749"/>
                  </a:lnTo>
                  <a:lnTo>
                    <a:pt x="812653" y="1166749"/>
                  </a:lnTo>
                  <a:lnTo>
                    <a:pt x="761862" y="1166749"/>
                  </a:lnTo>
                  <a:lnTo>
                    <a:pt x="711071" y="1166749"/>
                  </a:lnTo>
                  <a:lnTo>
                    <a:pt x="660280" y="1166749"/>
                  </a:lnTo>
                  <a:lnTo>
                    <a:pt x="609490" y="1166749"/>
                  </a:lnTo>
                  <a:lnTo>
                    <a:pt x="558699" y="1166749"/>
                  </a:lnTo>
                  <a:lnTo>
                    <a:pt x="507908" y="1166749"/>
                  </a:lnTo>
                  <a:lnTo>
                    <a:pt x="457117" y="1166749"/>
                  </a:lnTo>
                  <a:lnTo>
                    <a:pt x="406326" y="1166749"/>
                  </a:lnTo>
                  <a:lnTo>
                    <a:pt x="355535" y="1166749"/>
                  </a:lnTo>
                  <a:lnTo>
                    <a:pt x="304745" y="1166749"/>
                  </a:lnTo>
                  <a:lnTo>
                    <a:pt x="253954" y="1166749"/>
                  </a:lnTo>
                  <a:lnTo>
                    <a:pt x="203163" y="1166749"/>
                  </a:lnTo>
                  <a:lnTo>
                    <a:pt x="152372" y="1166749"/>
                  </a:lnTo>
                  <a:lnTo>
                    <a:pt x="101581" y="1166749"/>
                  </a:lnTo>
                  <a:lnTo>
                    <a:pt x="50790" y="1166749"/>
                  </a:lnTo>
                  <a:lnTo>
                    <a:pt x="0" y="1166749"/>
                  </a:lnTo>
                  <a:lnTo>
                    <a:pt x="0" y="0"/>
                  </a:lnTo>
                  <a:lnTo>
                    <a:pt x="4926710" y="0"/>
                  </a:lnTo>
                  <a:lnTo>
                    <a:pt x="4964882" y="3766"/>
                  </a:lnTo>
                  <a:lnTo>
                    <a:pt x="5034653" y="32682"/>
                  </a:lnTo>
                  <a:lnTo>
                    <a:pt x="5064252" y="57023"/>
                  </a:lnTo>
                  <a:lnTo>
                    <a:pt x="5088592" y="86619"/>
                  </a:lnTo>
                  <a:lnTo>
                    <a:pt x="5117508" y="156338"/>
                  </a:lnTo>
                  <a:lnTo>
                    <a:pt x="5121275" y="194437"/>
                  </a:lnTo>
                  <a:close/>
                </a:path>
              </a:pathLst>
            </a:custGeom>
            <a:ln w="25400">
              <a:solidFill>
                <a:srgbClr val="00256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3492500" y="3477895"/>
            <a:ext cx="4334510" cy="720725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241300" marR="5080" indent="-228600">
              <a:lnSpc>
                <a:spcPts val="2590"/>
              </a:lnSpc>
              <a:spcBef>
                <a:spcPts val="425"/>
              </a:spcBef>
              <a:buChar char="•"/>
              <a:tabLst>
                <a:tab pos="241300" algn="l"/>
              </a:tabLst>
            </a:pPr>
            <a:r>
              <a:rPr sz="2400" dirty="0">
                <a:solidFill>
                  <a:srgbClr val="00040C"/>
                </a:solidFill>
                <a:latin typeface="Arial"/>
                <a:cs typeface="Arial"/>
              </a:rPr>
              <a:t>Một văn </a:t>
            </a:r>
            <a:r>
              <a:rPr sz="2400" spc="-5" dirty="0">
                <a:solidFill>
                  <a:srgbClr val="00040C"/>
                </a:solidFill>
                <a:latin typeface="Arial"/>
                <a:cs typeface="Arial"/>
              </a:rPr>
              <a:t>bản được duyệt</a:t>
            </a:r>
            <a:r>
              <a:rPr sz="2400" spc="-75" dirty="0">
                <a:solidFill>
                  <a:srgbClr val="00040C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40C"/>
                </a:solidFill>
                <a:latin typeface="Arial"/>
                <a:cs typeface="Arial"/>
              </a:rPr>
              <a:t>đồng  </a:t>
            </a:r>
            <a:r>
              <a:rPr sz="2400" dirty="0">
                <a:solidFill>
                  <a:srgbClr val="00040C"/>
                </a:solidFill>
                <a:latin typeface="Arial"/>
                <a:cs typeface="Arial"/>
              </a:rPr>
              <a:t>thời </a:t>
            </a:r>
            <a:r>
              <a:rPr sz="2400" spc="-5" dirty="0">
                <a:solidFill>
                  <a:srgbClr val="00040C"/>
                </a:solidFill>
                <a:latin typeface="Arial"/>
                <a:cs typeface="Arial"/>
              </a:rPr>
              <a:t>bởi nhiều</a:t>
            </a:r>
            <a:r>
              <a:rPr sz="2400" spc="5" dirty="0">
                <a:solidFill>
                  <a:srgbClr val="00040C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40C"/>
                </a:solidFill>
                <a:latin typeface="Arial"/>
                <a:cs typeface="Arial"/>
              </a:rPr>
              <a:t>người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520700" y="3121025"/>
            <a:ext cx="2905760" cy="1483995"/>
            <a:chOff x="520700" y="3121025"/>
            <a:chExt cx="2905760" cy="1483995"/>
          </a:xfrm>
        </p:grpSpPr>
        <p:sp>
          <p:nvSpPr>
            <p:cNvPr id="15" name="object 15"/>
            <p:cNvSpPr/>
            <p:nvPr/>
          </p:nvSpPr>
          <p:spPr>
            <a:xfrm>
              <a:off x="533400" y="3133725"/>
              <a:ext cx="2880360" cy="1458595"/>
            </a:xfrm>
            <a:custGeom>
              <a:avLst/>
              <a:gdLst/>
              <a:ahLst/>
              <a:cxnLst/>
              <a:rect l="l" t="t" r="r" b="b"/>
              <a:pathLst>
                <a:path w="2880360" h="1458595">
                  <a:moveTo>
                    <a:pt x="2637282" y="0"/>
                  </a:moveTo>
                  <a:lnTo>
                    <a:pt x="243103" y="0"/>
                  </a:lnTo>
                  <a:lnTo>
                    <a:pt x="195452" y="4720"/>
                  </a:lnTo>
                  <a:lnTo>
                    <a:pt x="150067" y="18526"/>
                  </a:lnTo>
                  <a:lnTo>
                    <a:pt x="108224" y="40880"/>
                  </a:lnTo>
                  <a:lnTo>
                    <a:pt x="71196" y="71247"/>
                  </a:lnTo>
                  <a:lnTo>
                    <a:pt x="40842" y="108257"/>
                  </a:lnTo>
                  <a:lnTo>
                    <a:pt x="18505" y="150066"/>
                  </a:lnTo>
                  <a:lnTo>
                    <a:pt x="4714" y="195423"/>
                  </a:lnTo>
                  <a:lnTo>
                    <a:pt x="0" y="243077"/>
                  </a:lnTo>
                  <a:lnTo>
                    <a:pt x="0" y="1215517"/>
                  </a:lnTo>
                  <a:lnTo>
                    <a:pt x="4714" y="1263118"/>
                  </a:lnTo>
                  <a:lnTo>
                    <a:pt x="18505" y="1308481"/>
                  </a:lnTo>
                  <a:lnTo>
                    <a:pt x="40842" y="1350319"/>
                  </a:lnTo>
                  <a:lnTo>
                    <a:pt x="71196" y="1387348"/>
                  </a:lnTo>
                  <a:lnTo>
                    <a:pt x="108224" y="1417714"/>
                  </a:lnTo>
                  <a:lnTo>
                    <a:pt x="150067" y="1440068"/>
                  </a:lnTo>
                  <a:lnTo>
                    <a:pt x="195452" y="1453874"/>
                  </a:lnTo>
                  <a:lnTo>
                    <a:pt x="243103" y="1458595"/>
                  </a:lnTo>
                  <a:lnTo>
                    <a:pt x="2637282" y="1458595"/>
                  </a:lnTo>
                  <a:lnTo>
                    <a:pt x="2684936" y="1453874"/>
                  </a:lnTo>
                  <a:lnTo>
                    <a:pt x="2730293" y="1440068"/>
                  </a:lnTo>
                  <a:lnTo>
                    <a:pt x="2772102" y="1417714"/>
                  </a:lnTo>
                  <a:lnTo>
                    <a:pt x="2809113" y="1387348"/>
                  </a:lnTo>
                  <a:lnTo>
                    <a:pt x="2839479" y="1350319"/>
                  </a:lnTo>
                  <a:lnTo>
                    <a:pt x="2861833" y="1308481"/>
                  </a:lnTo>
                  <a:lnTo>
                    <a:pt x="2875639" y="1263118"/>
                  </a:lnTo>
                  <a:lnTo>
                    <a:pt x="2880360" y="1215517"/>
                  </a:lnTo>
                  <a:lnTo>
                    <a:pt x="2880360" y="243077"/>
                  </a:lnTo>
                  <a:lnTo>
                    <a:pt x="2875639" y="195423"/>
                  </a:lnTo>
                  <a:lnTo>
                    <a:pt x="2861833" y="150066"/>
                  </a:lnTo>
                  <a:lnTo>
                    <a:pt x="2839479" y="108257"/>
                  </a:lnTo>
                  <a:lnTo>
                    <a:pt x="2809113" y="71247"/>
                  </a:lnTo>
                  <a:lnTo>
                    <a:pt x="2772102" y="40880"/>
                  </a:lnTo>
                  <a:lnTo>
                    <a:pt x="2730293" y="18526"/>
                  </a:lnTo>
                  <a:lnTo>
                    <a:pt x="2684936" y="4720"/>
                  </a:lnTo>
                  <a:lnTo>
                    <a:pt x="2637282" y="0"/>
                  </a:lnTo>
                  <a:close/>
                </a:path>
              </a:pathLst>
            </a:custGeom>
            <a:solidFill>
              <a:srgbClr val="003C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33400" y="3133725"/>
              <a:ext cx="2880360" cy="1458595"/>
            </a:xfrm>
            <a:custGeom>
              <a:avLst/>
              <a:gdLst/>
              <a:ahLst/>
              <a:cxnLst/>
              <a:rect l="l" t="t" r="r" b="b"/>
              <a:pathLst>
                <a:path w="2880360" h="1458595">
                  <a:moveTo>
                    <a:pt x="0" y="243077"/>
                  </a:moveTo>
                  <a:lnTo>
                    <a:pt x="4714" y="195423"/>
                  </a:lnTo>
                  <a:lnTo>
                    <a:pt x="18505" y="150066"/>
                  </a:lnTo>
                  <a:lnTo>
                    <a:pt x="40842" y="108257"/>
                  </a:lnTo>
                  <a:lnTo>
                    <a:pt x="71196" y="71247"/>
                  </a:lnTo>
                  <a:lnTo>
                    <a:pt x="108224" y="40880"/>
                  </a:lnTo>
                  <a:lnTo>
                    <a:pt x="150067" y="18526"/>
                  </a:lnTo>
                  <a:lnTo>
                    <a:pt x="195452" y="4720"/>
                  </a:lnTo>
                  <a:lnTo>
                    <a:pt x="243103" y="0"/>
                  </a:lnTo>
                  <a:lnTo>
                    <a:pt x="2637282" y="0"/>
                  </a:lnTo>
                  <a:lnTo>
                    <a:pt x="2684936" y="4720"/>
                  </a:lnTo>
                  <a:lnTo>
                    <a:pt x="2730293" y="18526"/>
                  </a:lnTo>
                  <a:lnTo>
                    <a:pt x="2772102" y="40880"/>
                  </a:lnTo>
                  <a:lnTo>
                    <a:pt x="2809113" y="71247"/>
                  </a:lnTo>
                  <a:lnTo>
                    <a:pt x="2839479" y="108257"/>
                  </a:lnTo>
                  <a:lnTo>
                    <a:pt x="2861833" y="150066"/>
                  </a:lnTo>
                  <a:lnTo>
                    <a:pt x="2875639" y="195423"/>
                  </a:lnTo>
                  <a:lnTo>
                    <a:pt x="2880360" y="243077"/>
                  </a:lnTo>
                  <a:lnTo>
                    <a:pt x="2880360" y="1215517"/>
                  </a:lnTo>
                  <a:lnTo>
                    <a:pt x="2875639" y="1263118"/>
                  </a:lnTo>
                  <a:lnTo>
                    <a:pt x="2861833" y="1308481"/>
                  </a:lnTo>
                  <a:lnTo>
                    <a:pt x="2839479" y="1350319"/>
                  </a:lnTo>
                  <a:lnTo>
                    <a:pt x="2809113" y="1387348"/>
                  </a:lnTo>
                  <a:lnTo>
                    <a:pt x="2772102" y="1417714"/>
                  </a:lnTo>
                  <a:lnTo>
                    <a:pt x="2730293" y="1440068"/>
                  </a:lnTo>
                  <a:lnTo>
                    <a:pt x="2684936" y="1453874"/>
                  </a:lnTo>
                  <a:lnTo>
                    <a:pt x="2637282" y="1458595"/>
                  </a:lnTo>
                  <a:lnTo>
                    <a:pt x="243103" y="1458595"/>
                  </a:lnTo>
                  <a:lnTo>
                    <a:pt x="195452" y="1453874"/>
                  </a:lnTo>
                  <a:lnTo>
                    <a:pt x="150067" y="1440068"/>
                  </a:lnTo>
                  <a:lnTo>
                    <a:pt x="108224" y="1417714"/>
                  </a:lnTo>
                  <a:lnTo>
                    <a:pt x="71196" y="1387348"/>
                  </a:lnTo>
                  <a:lnTo>
                    <a:pt x="40842" y="1350319"/>
                  </a:lnTo>
                  <a:lnTo>
                    <a:pt x="18505" y="1308481"/>
                  </a:lnTo>
                  <a:lnTo>
                    <a:pt x="4714" y="1263118"/>
                  </a:lnTo>
                  <a:lnTo>
                    <a:pt x="0" y="1215517"/>
                  </a:lnTo>
                  <a:lnTo>
                    <a:pt x="0" y="243077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1028496" y="3415410"/>
            <a:ext cx="1890395" cy="836294"/>
          </a:xfrm>
          <a:prstGeom prst="rect">
            <a:avLst/>
          </a:prstGeom>
        </p:spPr>
        <p:txBody>
          <a:bodyPr vert="horz" wrap="square" lIns="0" tIns="59690" rIns="0" bIns="0" rtlCol="0">
            <a:spAutoFit/>
          </a:bodyPr>
          <a:lstStyle/>
          <a:p>
            <a:pPr marL="558165" marR="5080" indent="-546100">
              <a:lnSpc>
                <a:spcPts val="3030"/>
              </a:lnSpc>
              <a:spcBef>
                <a:spcPts val="470"/>
              </a:spcBef>
            </a:pP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Luồng</a:t>
            </a:r>
            <a:r>
              <a:rPr sz="28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song  song</a:t>
            </a:r>
            <a:endParaRPr sz="2800">
              <a:latin typeface="Arial"/>
              <a:cs typeface="Arial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3400425" y="4799076"/>
            <a:ext cx="5146675" cy="1192530"/>
            <a:chOff x="3400425" y="4799076"/>
            <a:chExt cx="5146675" cy="1192530"/>
          </a:xfrm>
        </p:grpSpPr>
        <p:sp>
          <p:nvSpPr>
            <p:cNvPr id="19" name="object 19"/>
            <p:cNvSpPr/>
            <p:nvPr/>
          </p:nvSpPr>
          <p:spPr>
            <a:xfrm>
              <a:off x="3413125" y="4811776"/>
              <a:ext cx="5121275" cy="116674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3413125" y="4811776"/>
              <a:ext cx="5121275" cy="1167130"/>
            </a:xfrm>
            <a:custGeom>
              <a:avLst/>
              <a:gdLst/>
              <a:ahLst/>
              <a:cxnLst/>
              <a:rect l="l" t="t" r="r" b="b"/>
              <a:pathLst>
                <a:path w="5121275" h="1167129">
                  <a:moveTo>
                    <a:pt x="5121275" y="194437"/>
                  </a:moveTo>
                  <a:lnTo>
                    <a:pt x="5121275" y="972273"/>
                  </a:lnTo>
                  <a:lnTo>
                    <a:pt x="5117508" y="1010389"/>
                  </a:lnTo>
                  <a:lnTo>
                    <a:pt x="5088592" y="1080167"/>
                  </a:lnTo>
                  <a:lnTo>
                    <a:pt x="5064252" y="1109789"/>
                  </a:lnTo>
                  <a:lnTo>
                    <a:pt x="5034653" y="1134077"/>
                  </a:lnTo>
                  <a:lnTo>
                    <a:pt x="4964882" y="1162978"/>
                  </a:lnTo>
                  <a:lnTo>
                    <a:pt x="4926710" y="1166749"/>
                  </a:lnTo>
                  <a:lnTo>
                    <a:pt x="4875920" y="1166749"/>
                  </a:lnTo>
                  <a:lnTo>
                    <a:pt x="4825129" y="1166749"/>
                  </a:lnTo>
                  <a:lnTo>
                    <a:pt x="4774338" y="1166749"/>
                  </a:lnTo>
                  <a:lnTo>
                    <a:pt x="4723547" y="1166749"/>
                  </a:lnTo>
                  <a:lnTo>
                    <a:pt x="4672756" y="1166749"/>
                  </a:lnTo>
                  <a:lnTo>
                    <a:pt x="4621965" y="1166749"/>
                  </a:lnTo>
                  <a:lnTo>
                    <a:pt x="4571175" y="1166749"/>
                  </a:lnTo>
                  <a:lnTo>
                    <a:pt x="4520384" y="1166749"/>
                  </a:lnTo>
                  <a:lnTo>
                    <a:pt x="4469593" y="1166749"/>
                  </a:lnTo>
                  <a:lnTo>
                    <a:pt x="4418802" y="1166749"/>
                  </a:lnTo>
                  <a:lnTo>
                    <a:pt x="4368011" y="1166749"/>
                  </a:lnTo>
                  <a:lnTo>
                    <a:pt x="4317220" y="1166749"/>
                  </a:lnTo>
                  <a:lnTo>
                    <a:pt x="4266430" y="1166749"/>
                  </a:lnTo>
                  <a:lnTo>
                    <a:pt x="4215639" y="1166749"/>
                  </a:lnTo>
                  <a:lnTo>
                    <a:pt x="4164848" y="1166749"/>
                  </a:lnTo>
                  <a:lnTo>
                    <a:pt x="4114057" y="1166749"/>
                  </a:lnTo>
                  <a:lnTo>
                    <a:pt x="4063266" y="1166749"/>
                  </a:lnTo>
                  <a:lnTo>
                    <a:pt x="4012475" y="1166749"/>
                  </a:lnTo>
                  <a:lnTo>
                    <a:pt x="3961685" y="1166749"/>
                  </a:lnTo>
                  <a:lnTo>
                    <a:pt x="3910894" y="1166749"/>
                  </a:lnTo>
                  <a:lnTo>
                    <a:pt x="3860103" y="1166749"/>
                  </a:lnTo>
                  <a:lnTo>
                    <a:pt x="3809312" y="1166749"/>
                  </a:lnTo>
                  <a:lnTo>
                    <a:pt x="3758521" y="1166749"/>
                  </a:lnTo>
                  <a:lnTo>
                    <a:pt x="3707730" y="1166749"/>
                  </a:lnTo>
                  <a:lnTo>
                    <a:pt x="3656940" y="1166749"/>
                  </a:lnTo>
                  <a:lnTo>
                    <a:pt x="3606149" y="1166749"/>
                  </a:lnTo>
                  <a:lnTo>
                    <a:pt x="3555358" y="1166749"/>
                  </a:lnTo>
                  <a:lnTo>
                    <a:pt x="3504567" y="1166749"/>
                  </a:lnTo>
                  <a:lnTo>
                    <a:pt x="3453776" y="1166749"/>
                  </a:lnTo>
                  <a:lnTo>
                    <a:pt x="3402985" y="1166749"/>
                  </a:lnTo>
                  <a:lnTo>
                    <a:pt x="3352195" y="1166749"/>
                  </a:lnTo>
                  <a:lnTo>
                    <a:pt x="3301404" y="1166749"/>
                  </a:lnTo>
                  <a:lnTo>
                    <a:pt x="3250613" y="1166749"/>
                  </a:lnTo>
                  <a:lnTo>
                    <a:pt x="3199822" y="1166749"/>
                  </a:lnTo>
                  <a:lnTo>
                    <a:pt x="3149031" y="1166749"/>
                  </a:lnTo>
                  <a:lnTo>
                    <a:pt x="3098240" y="1166749"/>
                  </a:lnTo>
                  <a:lnTo>
                    <a:pt x="3047450" y="1166749"/>
                  </a:lnTo>
                  <a:lnTo>
                    <a:pt x="2996659" y="1166749"/>
                  </a:lnTo>
                  <a:lnTo>
                    <a:pt x="2945868" y="1166749"/>
                  </a:lnTo>
                  <a:lnTo>
                    <a:pt x="2895077" y="1166749"/>
                  </a:lnTo>
                  <a:lnTo>
                    <a:pt x="2844286" y="1166749"/>
                  </a:lnTo>
                  <a:lnTo>
                    <a:pt x="2793495" y="1166749"/>
                  </a:lnTo>
                  <a:lnTo>
                    <a:pt x="2742705" y="1166749"/>
                  </a:lnTo>
                  <a:lnTo>
                    <a:pt x="2691914" y="1166749"/>
                  </a:lnTo>
                  <a:lnTo>
                    <a:pt x="2641123" y="1166749"/>
                  </a:lnTo>
                  <a:lnTo>
                    <a:pt x="2590332" y="1166749"/>
                  </a:lnTo>
                  <a:lnTo>
                    <a:pt x="2539541" y="1166749"/>
                  </a:lnTo>
                  <a:lnTo>
                    <a:pt x="2488750" y="1166749"/>
                  </a:lnTo>
                  <a:lnTo>
                    <a:pt x="2437960" y="1166749"/>
                  </a:lnTo>
                  <a:lnTo>
                    <a:pt x="2387169" y="1166749"/>
                  </a:lnTo>
                  <a:lnTo>
                    <a:pt x="2336378" y="1166749"/>
                  </a:lnTo>
                  <a:lnTo>
                    <a:pt x="2285587" y="1166749"/>
                  </a:lnTo>
                  <a:lnTo>
                    <a:pt x="2234796" y="1166749"/>
                  </a:lnTo>
                  <a:lnTo>
                    <a:pt x="2184005" y="1166749"/>
                  </a:lnTo>
                  <a:lnTo>
                    <a:pt x="2133215" y="1166749"/>
                  </a:lnTo>
                  <a:lnTo>
                    <a:pt x="2082424" y="1166749"/>
                  </a:lnTo>
                  <a:lnTo>
                    <a:pt x="2031633" y="1166749"/>
                  </a:lnTo>
                  <a:lnTo>
                    <a:pt x="1980842" y="1166749"/>
                  </a:lnTo>
                  <a:lnTo>
                    <a:pt x="1930051" y="1166749"/>
                  </a:lnTo>
                  <a:lnTo>
                    <a:pt x="1879260" y="1166749"/>
                  </a:lnTo>
                  <a:lnTo>
                    <a:pt x="1828470" y="1166749"/>
                  </a:lnTo>
                  <a:lnTo>
                    <a:pt x="1777679" y="1166749"/>
                  </a:lnTo>
                  <a:lnTo>
                    <a:pt x="1726888" y="1166749"/>
                  </a:lnTo>
                  <a:lnTo>
                    <a:pt x="1676097" y="1166749"/>
                  </a:lnTo>
                  <a:lnTo>
                    <a:pt x="1625306" y="1166749"/>
                  </a:lnTo>
                  <a:lnTo>
                    <a:pt x="1574515" y="1166749"/>
                  </a:lnTo>
                  <a:lnTo>
                    <a:pt x="1523725" y="1166749"/>
                  </a:lnTo>
                  <a:lnTo>
                    <a:pt x="1472934" y="1166749"/>
                  </a:lnTo>
                  <a:lnTo>
                    <a:pt x="1422143" y="1166749"/>
                  </a:lnTo>
                  <a:lnTo>
                    <a:pt x="1371352" y="1166749"/>
                  </a:lnTo>
                  <a:lnTo>
                    <a:pt x="1320561" y="1166749"/>
                  </a:lnTo>
                  <a:lnTo>
                    <a:pt x="1269770" y="1166749"/>
                  </a:lnTo>
                  <a:lnTo>
                    <a:pt x="1218980" y="1166749"/>
                  </a:lnTo>
                  <a:lnTo>
                    <a:pt x="1168189" y="1166749"/>
                  </a:lnTo>
                  <a:lnTo>
                    <a:pt x="1117398" y="1166749"/>
                  </a:lnTo>
                  <a:lnTo>
                    <a:pt x="1066607" y="1166749"/>
                  </a:lnTo>
                  <a:lnTo>
                    <a:pt x="1015816" y="1166749"/>
                  </a:lnTo>
                  <a:lnTo>
                    <a:pt x="965025" y="1166749"/>
                  </a:lnTo>
                  <a:lnTo>
                    <a:pt x="914235" y="1166749"/>
                  </a:lnTo>
                  <a:lnTo>
                    <a:pt x="863444" y="1166749"/>
                  </a:lnTo>
                  <a:lnTo>
                    <a:pt x="812653" y="1166749"/>
                  </a:lnTo>
                  <a:lnTo>
                    <a:pt x="761862" y="1166749"/>
                  </a:lnTo>
                  <a:lnTo>
                    <a:pt x="711071" y="1166749"/>
                  </a:lnTo>
                  <a:lnTo>
                    <a:pt x="660280" y="1166749"/>
                  </a:lnTo>
                  <a:lnTo>
                    <a:pt x="609490" y="1166749"/>
                  </a:lnTo>
                  <a:lnTo>
                    <a:pt x="558699" y="1166749"/>
                  </a:lnTo>
                  <a:lnTo>
                    <a:pt x="507908" y="1166749"/>
                  </a:lnTo>
                  <a:lnTo>
                    <a:pt x="457117" y="1166749"/>
                  </a:lnTo>
                  <a:lnTo>
                    <a:pt x="406326" y="1166749"/>
                  </a:lnTo>
                  <a:lnTo>
                    <a:pt x="355535" y="1166749"/>
                  </a:lnTo>
                  <a:lnTo>
                    <a:pt x="304745" y="1166749"/>
                  </a:lnTo>
                  <a:lnTo>
                    <a:pt x="253954" y="1166749"/>
                  </a:lnTo>
                  <a:lnTo>
                    <a:pt x="203163" y="1166749"/>
                  </a:lnTo>
                  <a:lnTo>
                    <a:pt x="152372" y="1166749"/>
                  </a:lnTo>
                  <a:lnTo>
                    <a:pt x="101581" y="1166749"/>
                  </a:lnTo>
                  <a:lnTo>
                    <a:pt x="50790" y="1166749"/>
                  </a:lnTo>
                  <a:lnTo>
                    <a:pt x="0" y="1166749"/>
                  </a:lnTo>
                  <a:lnTo>
                    <a:pt x="0" y="0"/>
                  </a:lnTo>
                  <a:lnTo>
                    <a:pt x="4926710" y="0"/>
                  </a:lnTo>
                  <a:lnTo>
                    <a:pt x="4964882" y="3764"/>
                  </a:lnTo>
                  <a:lnTo>
                    <a:pt x="5034653" y="32629"/>
                  </a:lnTo>
                  <a:lnTo>
                    <a:pt x="5064252" y="56896"/>
                  </a:lnTo>
                  <a:lnTo>
                    <a:pt x="5088592" y="86512"/>
                  </a:lnTo>
                  <a:lnTo>
                    <a:pt x="5117508" y="156319"/>
                  </a:lnTo>
                  <a:lnTo>
                    <a:pt x="5121275" y="194437"/>
                  </a:lnTo>
                  <a:close/>
                </a:path>
              </a:pathLst>
            </a:custGeom>
            <a:ln w="25400">
              <a:solidFill>
                <a:srgbClr val="00256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3492500" y="4845507"/>
            <a:ext cx="4794250" cy="1050290"/>
          </a:xfrm>
          <a:prstGeom prst="rect">
            <a:avLst/>
          </a:prstGeom>
        </p:spPr>
        <p:txBody>
          <a:bodyPr vert="horz" wrap="square" lIns="0" tIns="54610" rIns="0" bIns="0" rtlCol="0">
            <a:spAutoFit/>
          </a:bodyPr>
          <a:lstStyle/>
          <a:p>
            <a:pPr marL="241300" marR="5080" indent="-228600">
              <a:lnSpc>
                <a:spcPts val="2590"/>
              </a:lnSpc>
              <a:spcBef>
                <a:spcPts val="430"/>
              </a:spcBef>
              <a:buChar char="•"/>
              <a:tabLst>
                <a:tab pos="241300" algn="l"/>
              </a:tabLst>
            </a:pPr>
            <a:r>
              <a:rPr sz="2400" spc="-5" dirty="0">
                <a:solidFill>
                  <a:srgbClr val="00040C"/>
                </a:solidFill>
                <a:latin typeface="Arial"/>
                <a:cs typeface="Arial"/>
              </a:rPr>
              <a:t>Luồng công việc được định </a:t>
            </a:r>
            <a:r>
              <a:rPr sz="2400" spc="-10" dirty="0">
                <a:solidFill>
                  <a:srgbClr val="00040C"/>
                </a:solidFill>
                <a:latin typeface="Arial"/>
                <a:cs typeface="Arial"/>
              </a:rPr>
              <a:t>nghĩa  </a:t>
            </a:r>
            <a:r>
              <a:rPr sz="2400" dirty="0">
                <a:solidFill>
                  <a:srgbClr val="00040C"/>
                </a:solidFill>
                <a:latin typeface="Arial"/>
                <a:cs typeface="Arial"/>
              </a:rPr>
              <a:t>trên </a:t>
            </a:r>
            <a:r>
              <a:rPr sz="2400" spc="-5" dirty="0">
                <a:solidFill>
                  <a:srgbClr val="00040C"/>
                </a:solidFill>
                <a:latin typeface="Arial"/>
                <a:cs typeface="Arial"/>
              </a:rPr>
              <a:t>SharePoint nhằm </a:t>
            </a:r>
            <a:r>
              <a:rPr sz="2400" dirty="0">
                <a:solidFill>
                  <a:srgbClr val="00040C"/>
                </a:solidFill>
                <a:latin typeface="Arial"/>
                <a:cs typeface="Arial"/>
              </a:rPr>
              <a:t>thiết </a:t>
            </a:r>
            <a:r>
              <a:rPr sz="2400" spc="-5" dirty="0">
                <a:solidFill>
                  <a:srgbClr val="00040C"/>
                </a:solidFill>
                <a:latin typeface="Arial"/>
                <a:cs typeface="Arial"/>
              </a:rPr>
              <a:t>lập  được </a:t>
            </a:r>
            <a:r>
              <a:rPr sz="2400" dirty="0">
                <a:solidFill>
                  <a:srgbClr val="00040C"/>
                </a:solidFill>
                <a:latin typeface="Arial"/>
                <a:cs typeface="Arial"/>
              </a:rPr>
              <a:t>các </a:t>
            </a:r>
            <a:r>
              <a:rPr sz="2400" spc="-5" dirty="0">
                <a:solidFill>
                  <a:srgbClr val="00040C"/>
                </a:solidFill>
                <a:latin typeface="Arial"/>
                <a:cs typeface="Arial"/>
              </a:rPr>
              <a:t>quy </a:t>
            </a:r>
            <a:r>
              <a:rPr sz="2400" dirty="0">
                <a:solidFill>
                  <a:srgbClr val="00040C"/>
                </a:solidFill>
                <a:latin typeface="Arial"/>
                <a:cs typeface="Arial"/>
              </a:rPr>
              <a:t>tắc cần </a:t>
            </a:r>
            <a:r>
              <a:rPr sz="2400" spc="-5" dirty="0">
                <a:solidFill>
                  <a:srgbClr val="00040C"/>
                </a:solidFill>
                <a:latin typeface="Arial"/>
                <a:cs typeface="Arial"/>
              </a:rPr>
              <a:t>tuân</a:t>
            </a:r>
            <a:r>
              <a:rPr sz="2400" spc="-30" dirty="0">
                <a:solidFill>
                  <a:srgbClr val="00040C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40C"/>
                </a:solidFill>
                <a:latin typeface="Arial"/>
                <a:cs typeface="Arial"/>
              </a:rPr>
              <a:t>thủ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520700" y="4653026"/>
            <a:ext cx="2905760" cy="1483995"/>
            <a:chOff x="520700" y="4653026"/>
            <a:chExt cx="2905760" cy="1483995"/>
          </a:xfrm>
        </p:grpSpPr>
        <p:sp>
          <p:nvSpPr>
            <p:cNvPr id="23" name="object 23"/>
            <p:cNvSpPr/>
            <p:nvPr/>
          </p:nvSpPr>
          <p:spPr>
            <a:xfrm>
              <a:off x="533400" y="4665726"/>
              <a:ext cx="2880360" cy="1458595"/>
            </a:xfrm>
            <a:custGeom>
              <a:avLst/>
              <a:gdLst/>
              <a:ahLst/>
              <a:cxnLst/>
              <a:rect l="l" t="t" r="r" b="b"/>
              <a:pathLst>
                <a:path w="2880360" h="1458595">
                  <a:moveTo>
                    <a:pt x="2637282" y="0"/>
                  </a:moveTo>
                  <a:lnTo>
                    <a:pt x="243103" y="0"/>
                  </a:lnTo>
                  <a:lnTo>
                    <a:pt x="195452" y="4700"/>
                  </a:lnTo>
                  <a:lnTo>
                    <a:pt x="150067" y="18462"/>
                  </a:lnTo>
                  <a:lnTo>
                    <a:pt x="108224" y="40772"/>
                  </a:lnTo>
                  <a:lnTo>
                    <a:pt x="71196" y="71119"/>
                  </a:lnTo>
                  <a:lnTo>
                    <a:pt x="40842" y="108150"/>
                  </a:lnTo>
                  <a:lnTo>
                    <a:pt x="18505" y="150002"/>
                  </a:lnTo>
                  <a:lnTo>
                    <a:pt x="4714" y="195403"/>
                  </a:lnTo>
                  <a:lnTo>
                    <a:pt x="0" y="243078"/>
                  </a:lnTo>
                  <a:lnTo>
                    <a:pt x="0" y="1215402"/>
                  </a:lnTo>
                  <a:lnTo>
                    <a:pt x="4714" y="1263045"/>
                  </a:lnTo>
                  <a:lnTo>
                    <a:pt x="18505" y="1308427"/>
                  </a:lnTo>
                  <a:lnTo>
                    <a:pt x="40842" y="1350269"/>
                  </a:lnTo>
                  <a:lnTo>
                    <a:pt x="71196" y="1387297"/>
                  </a:lnTo>
                  <a:lnTo>
                    <a:pt x="108224" y="1417656"/>
                  </a:lnTo>
                  <a:lnTo>
                    <a:pt x="150067" y="1439992"/>
                  </a:lnTo>
                  <a:lnTo>
                    <a:pt x="195452" y="1453780"/>
                  </a:lnTo>
                  <a:lnTo>
                    <a:pt x="243103" y="1458493"/>
                  </a:lnTo>
                  <a:lnTo>
                    <a:pt x="2637282" y="1458493"/>
                  </a:lnTo>
                  <a:lnTo>
                    <a:pt x="2684936" y="1453780"/>
                  </a:lnTo>
                  <a:lnTo>
                    <a:pt x="2730293" y="1439992"/>
                  </a:lnTo>
                  <a:lnTo>
                    <a:pt x="2772102" y="1417656"/>
                  </a:lnTo>
                  <a:lnTo>
                    <a:pt x="2809113" y="1387297"/>
                  </a:lnTo>
                  <a:lnTo>
                    <a:pt x="2839479" y="1350269"/>
                  </a:lnTo>
                  <a:lnTo>
                    <a:pt x="2861833" y="1308427"/>
                  </a:lnTo>
                  <a:lnTo>
                    <a:pt x="2875639" y="1263045"/>
                  </a:lnTo>
                  <a:lnTo>
                    <a:pt x="2880360" y="1215402"/>
                  </a:lnTo>
                  <a:lnTo>
                    <a:pt x="2880360" y="243078"/>
                  </a:lnTo>
                  <a:lnTo>
                    <a:pt x="2875639" y="195403"/>
                  </a:lnTo>
                  <a:lnTo>
                    <a:pt x="2861833" y="150002"/>
                  </a:lnTo>
                  <a:lnTo>
                    <a:pt x="2839479" y="108150"/>
                  </a:lnTo>
                  <a:lnTo>
                    <a:pt x="2809113" y="71119"/>
                  </a:lnTo>
                  <a:lnTo>
                    <a:pt x="2772102" y="40772"/>
                  </a:lnTo>
                  <a:lnTo>
                    <a:pt x="2730293" y="18462"/>
                  </a:lnTo>
                  <a:lnTo>
                    <a:pt x="2684936" y="4700"/>
                  </a:lnTo>
                  <a:lnTo>
                    <a:pt x="2637282" y="0"/>
                  </a:lnTo>
                  <a:close/>
                </a:path>
              </a:pathLst>
            </a:custGeom>
            <a:solidFill>
              <a:srgbClr val="003C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533400" y="4665726"/>
              <a:ext cx="2880360" cy="1458595"/>
            </a:xfrm>
            <a:custGeom>
              <a:avLst/>
              <a:gdLst/>
              <a:ahLst/>
              <a:cxnLst/>
              <a:rect l="l" t="t" r="r" b="b"/>
              <a:pathLst>
                <a:path w="2880360" h="1458595">
                  <a:moveTo>
                    <a:pt x="0" y="243078"/>
                  </a:moveTo>
                  <a:lnTo>
                    <a:pt x="4714" y="195403"/>
                  </a:lnTo>
                  <a:lnTo>
                    <a:pt x="18505" y="150002"/>
                  </a:lnTo>
                  <a:lnTo>
                    <a:pt x="40842" y="108150"/>
                  </a:lnTo>
                  <a:lnTo>
                    <a:pt x="71196" y="71119"/>
                  </a:lnTo>
                  <a:lnTo>
                    <a:pt x="108224" y="40772"/>
                  </a:lnTo>
                  <a:lnTo>
                    <a:pt x="150067" y="18462"/>
                  </a:lnTo>
                  <a:lnTo>
                    <a:pt x="195452" y="4700"/>
                  </a:lnTo>
                  <a:lnTo>
                    <a:pt x="243103" y="0"/>
                  </a:lnTo>
                  <a:lnTo>
                    <a:pt x="2637282" y="0"/>
                  </a:lnTo>
                  <a:lnTo>
                    <a:pt x="2684936" y="4700"/>
                  </a:lnTo>
                  <a:lnTo>
                    <a:pt x="2730293" y="18462"/>
                  </a:lnTo>
                  <a:lnTo>
                    <a:pt x="2772102" y="40772"/>
                  </a:lnTo>
                  <a:lnTo>
                    <a:pt x="2809113" y="71119"/>
                  </a:lnTo>
                  <a:lnTo>
                    <a:pt x="2839479" y="108150"/>
                  </a:lnTo>
                  <a:lnTo>
                    <a:pt x="2861833" y="150002"/>
                  </a:lnTo>
                  <a:lnTo>
                    <a:pt x="2875639" y="195403"/>
                  </a:lnTo>
                  <a:lnTo>
                    <a:pt x="2880360" y="243078"/>
                  </a:lnTo>
                  <a:lnTo>
                    <a:pt x="2880360" y="1215402"/>
                  </a:lnTo>
                  <a:lnTo>
                    <a:pt x="2875639" y="1263045"/>
                  </a:lnTo>
                  <a:lnTo>
                    <a:pt x="2861833" y="1308427"/>
                  </a:lnTo>
                  <a:lnTo>
                    <a:pt x="2839479" y="1350269"/>
                  </a:lnTo>
                  <a:lnTo>
                    <a:pt x="2809113" y="1387297"/>
                  </a:lnTo>
                  <a:lnTo>
                    <a:pt x="2772102" y="1417656"/>
                  </a:lnTo>
                  <a:lnTo>
                    <a:pt x="2730293" y="1439992"/>
                  </a:lnTo>
                  <a:lnTo>
                    <a:pt x="2684936" y="1453780"/>
                  </a:lnTo>
                  <a:lnTo>
                    <a:pt x="2637282" y="1458493"/>
                  </a:lnTo>
                  <a:lnTo>
                    <a:pt x="243103" y="1458493"/>
                  </a:lnTo>
                  <a:lnTo>
                    <a:pt x="195452" y="1453780"/>
                  </a:lnTo>
                  <a:lnTo>
                    <a:pt x="150067" y="1439992"/>
                  </a:lnTo>
                  <a:lnTo>
                    <a:pt x="108224" y="1417656"/>
                  </a:lnTo>
                  <a:lnTo>
                    <a:pt x="71196" y="1387297"/>
                  </a:lnTo>
                  <a:lnTo>
                    <a:pt x="40842" y="1350269"/>
                  </a:lnTo>
                  <a:lnTo>
                    <a:pt x="18505" y="1308427"/>
                  </a:lnTo>
                  <a:lnTo>
                    <a:pt x="4714" y="1263045"/>
                  </a:lnTo>
                  <a:lnTo>
                    <a:pt x="0" y="1215402"/>
                  </a:lnTo>
                  <a:lnTo>
                    <a:pt x="0" y="243078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752652" y="5139944"/>
            <a:ext cx="243903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SharePoint</a:t>
            </a:r>
            <a:r>
              <a:rPr sz="2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site</a:t>
            </a:r>
            <a:endParaRPr sz="2800">
              <a:latin typeface="Arial"/>
              <a:cs typeface="Arial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533400" y="533400"/>
            <a:ext cx="8001000" cy="990600"/>
          </a:xfrm>
          <a:custGeom>
            <a:avLst/>
            <a:gdLst/>
            <a:ahLst/>
            <a:cxnLst/>
            <a:rect l="l" t="t" r="r" b="b"/>
            <a:pathLst>
              <a:path w="8001000" h="990600">
                <a:moveTo>
                  <a:pt x="8001000" y="0"/>
                </a:moveTo>
                <a:lnTo>
                  <a:pt x="0" y="0"/>
                </a:lnTo>
                <a:lnTo>
                  <a:pt x="0" y="990600"/>
                </a:lnTo>
                <a:lnTo>
                  <a:pt x="8001000" y="990600"/>
                </a:lnTo>
                <a:lnTo>
                  <a:pt x="8001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>
            <a:spLocks noGrp="1"/>
          </p:cNvSpPr>
          <p:nvPr>
            <p:ph type="title"/>
          </p:nvPr>
        </p:nvSpPr>
        <p:spPr>
          <a:xfrm>
            <a:off x="533400" y="533400"/>
            <a:ext cx="8001000" cy="990600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24003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890"/>
              </a:spcBef>
            </a:pPr>
            <a:r>
              <a:rPr sz="3200" b="0" spc="-5" dirty="0">
                <a:latin typeface="Arial"/>
                <a:cs typeface="Arial"/>
              </a:rPr>
              <a:t>Luồng </a:t>
            </a:r>
            <a:r>
              <a:rPr sz="3200" b="0" dirty="0">
                <a:latin typeface="Arial"/>
                <a:cs typeface="Arial"/>
              </a:rPr>
              <a:t>công</a:t>
            </a:r>
            <a:r>
              <a:rPr sz="3200" b="0" spc="-40" dirty="0">
                <a:latin typeface="Arial"/>
                <a:cs typeface="Arial"/>
              </a:rPr>
              <a:t> </a:t>
            </a:r>
            <a:r>
              <a:rPr sz="3200" b="0" dirty="0">
                <a:latin typeface="Arial"/>
                <a:cs typeface="Arial"/>
              </a:rPr>
              <a:t>việc</a:t>
            </a:r>
            <a:endParaRPr sz="3200">
              <a:latin typeface="Arial"/>
              <a:cs typeface="Arial"/>
            </a:endParaRPr>
          </a:p>
        </p:txBody>
      </p:sp>
      <p:sp>
        <p:nvSpPr>
          <p:cNvPr id="28" name="object 28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dirty="0"/>
              <a:t>2-</a:t>
            </a:r>
            <a:fld id="{81D60167-4931-47E6-BA6A-407CBD079E47}" type="slidenum">
              <a:rPr dirty="0"/>
              <a:t>27</a:t>
            </a:fld>
            <a:endParaRPr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195387" y="3165475"/>
            <a:ext cx="2766060" cy="1395730"/>
            <a:chOff x="1195387" y="3165475"/>
            <a:chExt cx="2766060" cy="1395730"/>
          </a:xfrm>
        </p:grpSpPr>
        <p:sp>
          <p:nvSpPr>
            <p:cNvPr id="3" name="object 3"/>
            <p:cNvSpPr/>
            <p:nvPr/>
          </p:nvSpPr>
          <p:spPr>
            <a:xfrm>
              <a:off x="1208087" y="3178175"/>
              <a:ext cx="2740342" cy="137020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208087" y="3178175"/>
              <a:ext cx="2740660" cy="1370330"/>
            </a:xfrm>
            <a:custGeom>
              <a:avLst/>
              <a:gdLst/>
              <a:ahLst/>
              <a:cxnLst/>
              <a:rect l="l" t="t" r="r" b="b"/>
              <a:pathLst>
                <a:path w="2740660" h="1370329">
                  <a:moveTo>
                    <a:pt x="0" y="137033"/>
                  </a:moveTo>
                  <a:lnTo>
                    <a:pt x="10431" y="84582"/>
                  </a:lnTo>
                  <a:lnTo>
                    <a:pt x="40131" y="40132"/>
                  </a:lnTo>
                  <a:lnTo>
                    <a:pt x="84574" y="10445"/>
                  </a:lnTo>
                  <a:lnTo>
                    <a:pt x="136969" y="0"/>
                  </a:lnTo>
                  <a:lnTo>
                    <a:pt x="2603309" y="0"/>
                  </a:lnTo>
                  <a:lnTo>
                    <a:pt x="2655760" y="10445"/>
                  </a:lnTo>
                  <a:lnTo>
                    <a:pt x="2700210" y="40132"/>
                  </a:lnTo>
                  <a:lnTo>
                    <a:pt x="2729896" y="84582"/>
                  </a:lnTo>
                  <a:lnTo>
                    <a:pt x="2740342" y="137033"/>
                  </a:lnTo>
                  <a:lnTo>
                    <a:pt x="2740342" y="1233170"/>
                  </a:lnTo>
                  <a:lnTo>
                    <a:pt x="2729896" y="1285573"/>
                  </a:lnTo>
                  <a:lnTo>
                    <a:pt x="2700210" y="1330070"/>
                  </a:lnTo>
                  <a:lnTo>
                    <a:pt x="2655760" y="1359757"/>
                  </a:lnTo>
                  <a:lnTo>
                    <a:pt x="2603309" y="1370202"/>
                  </a:lnTo>
                  <a:lnTo>
                    <a:pt x="136969" y="1370202"/>
                  </a:lnTo>
                  <a:lnTo>
                    <a:pt x="84574" y="1359757"/>
                  </a:lnTo>
                  <a:lnTo>
                    <a:pt x="40131" y="1330070"/>
                  </a:lnTo>
                  <a:lnTo>
                    <a:pt x="10431" y="1285573"/>
                  </a:lnTo>
                  <a:lnTo>
                    <a:pt x="0" y="1233170"/>
                  </a:lnTo>
                  <a:lnTo>
                    <a:pt x="0" y="137033"/>
                  </a:lnTo>
                  <a:close/>
                </a:path>
              </a:pathLst>
            </a:custGeom>
            <a:ln w="25400">
              <a:solidFill>
                <a:srgbClr val="00318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1325117" y="3351098"/>
            <a:ext cx="2510155" cy="953769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485140" marR="5080" indent="-473075">
              <a:lnSpc>
                <a:spcPts val="3460"/>
              </a:lnSpc>
              <a:spcBef>
                <a:spcPts val="535"/>
              </a:spcBef>
            </a:pPr>
            <a:r>
              <a:rPr sz="3200" dirty="0">
                <a:solidFill>
                  <a:srgbClr val="001F5F"/>
                </a:solidFill>
                <a:latin typeface="Arial"/>
                <a:cs typeface="Arial"/>
              </a:rPr>
              <a:t>Các Hệ</a:t>
            </a:r>
            <a:r>
              <a:rPr sz="3200" spc="-10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3200" spc="-5" dirty="0">
                <a:solidFill>
                  <a:srgbClr val="001F5F"/>
                </a:solidFill>
                <a:latin typeface="Arial"/>
                <a:cs typeface="Arial"/>
              </a:rPr>
              <a:t>thống  </a:t>
            </a:r>
            <a:r>
              <a:rPr sz="3200" dirty="0">
                <a:solidFill>
                  <a:srgbClr val="001F5F"/>
                </a:solidFill>
                <a:latin typeface="Arial"/>
                <a:cs typeface="Arial"/>
              </a:rPr>
              <a:t>cộng</a:t>
            </a:r>
            <a:r>
              <a:rPr sz="3200" spc="-4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001F5F"/>
                </a:solidFill>
                <a:latin typeface="Arial"/>
                <a:cs typeface="Arial"/>
              </a:rPr>
              <a:t>tác</a:t>
            </a:r>
            <a:endParaRPr sz="3200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3934586" y="1589150"/>
            <a:ext cx="3862070" cy="2287270"/>
            <a:chOff x="3934586" y="1589150"/>
            <a:chExt cx="3862070" cy="2287270"/>
          </a:xfrm>
        </p:grpSpPr>
        <p:sp>
          <p:nvSpPr>
            <p:cNvPr id="7" name="object 7"/>
            <p:cNvSpPr/>
            <p:nvPr/>
          </p:nvSpPr>
          <p:spPr>
            <a:xfrm>
              <a:off x="3947286" y="2286507"/>
              <a:ext cx="1097280" cy="1577340"/>
            </a:xfrm>
            <a:custGeom>
              <a:avLst/>
              <a:gdLst/>
              <a:ahLst/>
              <a:cxnLst/>
              <a:rect l="l" t="t" r="r" b="b"/>
              <a:pathLst>
                <a:path w="1097279" h="1577339">
                  <a:moveTo>
                    <a:pt x="0" y="1576958"/>
                  </a:moveTo>
                  <a:lnTo>
                    <a:pt x="1097026" y="0"/>
                  </a:lnTo>
                </a:path>
              </a:pathLst>
            </a:custGeom>
            <a:ln w="25400">
              <a:solidFill>
                <a:srgbClr val="002E8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043550" y="1601850"/>
              <a:ext cx="2740660" cy="1370330"/>
            </a:xfrm>
            <a:custGeom>
              <a:avLst/>
              <a:gdLst/>
              <a:ahLst/>
              <a:cxnLst/>
              <a:rect l="l" t="t" r="r" b="b"/>
              <a:pathLst>
                <a:path w="2740659" h="1370330">
                  <a:moveTo>
                    <a:pt x="2603246" y="0"/>
                  </a:moveTo>
                  <a:lnTo>
                    <a:pt x="136906" y="0"/>
                  </a:lnTo>
                  <a:lnTo>
                    <a:pt x="110067" y="2643"/>
                  </a:lnTo>
                  <a:lnTo>
                    <a:pt x="60914" y="22931"/>
                  </a:lnTo>
                  <a:lnTo>
                    <a:pt x="22931" y="60914"/>
                  </a:lnTo>
                  <a:lnTo>
                    <a:pt x="2643" y="110067"/>
                  </a:lnTo>
                  <a:lnTo>
                    <a:pt x="0" y="136906"/>
                  </a:lnTo>
                  <a:lnTo>
                    <a:pt x="0" y="1233043"/>
                  </a:lnTo>
                  <a:lnTo>
                    <a:pt x="10382" y="1285493"/>
                  </a:lnTo>
                  <a:lnTo>
                    <a:pt x="40004" y="1329944"/>
                  </a:lnTo>
                  <a:lnTo>
                    <a:pt x="84502" y="1359677"/>
                  </a:lnTo>
                  <a:lnTo>
                    <a:pt x="136906" y="1370076"/>
                  </a:lnTo>
                  <a:lnTo>
                    <a:pt x="2603246" y="1370076"/>
                  </a:lnTo>
                  <a:lnTo>
                    <a:pt x="2655697" y="1359677"/>
                  </a:lnTo>
                  <a:lnTo>
                    <a:pt x="2700147" y="1329944"/>
                  </a:lnTo>
                  <a:lnTo>
                    <a:pt x="2729833" y="1285494"/>
                  </a:lnTo>
                  <a:lnTo>
                    <a:pt x="2740279" y="1233043"/>
                  </a:lnTo>
                  <a:lnTo>
                    <a:pt x="2740279" y="136906"/>
                  </a:lnTo>
                  <a:lnTo>
                    <a:pt x="2729833" y="84502"/>
                  </a:lnTo>
                  <a:lnTo>
                    <a:pt x="2700147" y="40004"/>
                  </a:lnTo>
                  <a:lnTo>
                    <a:pt x="2655697" y="10382"/>
                  </a:lnTo>
                  <a:lnTo>
                    <a:pt x="2603246" y="0"/>
                  </a:lnTo>
                  <a:close/>
                </a:path>
              </a:pathLst>
            </a:custGeom>
            <a:solidFill>
              <a:srgbClr val="003C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043550" y="1601850"/>
              <a:ext cx="2740660" cy="1370330"/>
            </a:xfrm>
            <a:custGeom>
              <a:avLst/>
              <a:gdLst/>
              <a:ahLst/>
              <a:cxnLst/>
              <a:rect l="l" t="t" r="r" b="b"/>
              <a:pathLst>
                <a:path w="2740659" h="1370330">
                  <a:moveTo>
                    <a:pt x="0" y="136906"/>
                  </a:moveTo>
                  <a:lnTo>
                    <a:pt x="10382" y="84502"/>
                  </a:lnTo>
                  <a:lnTo>
                    <a:pt x="40004" y="40004"/>
                  </a:lnTo>
                  <a:lnTo>
                    <a:pt x="84502" y="10382"/>
                  </a:lnTo>
                  <a:lnTo>
                    <a:pt x="136906" y="0"/>
                  </a:lnTo>
                  <a:lnTo>
                    <a:pt x="2603246" y="0"/>
                  </a:lnTo>
                  <a:lnTo>
                    <a:pt x="2655697" y="10382"/>
                  </a:lnTo>
                  <a:lnTo>
                    <a:pt x="2700147" y="40004"/>
                  </a:lnTo>
                  <a:lnTo>
                    <a:pt x="2729833" y="84502"/>
                  </a:lnTo>
                  <a:lnTo>
                    <a:pt x="2740279" y="136906"/>
                  </a:lnTo>
                  <a:lnTo>
                    <a:pt x="2740279" y="1233043"/>
                  </a:lnTo>
                  <a:lnTo>
                    <a:pt x="2729833" y="1285494"/>
                  </a:lnTo>
                  <a:lnTo>
                    <a:pt x="2700147" y="1329944"/>
                  </a:lnTo>
                  <a:lnTo>
                    <a:pt x="2655697" y="1359677"/>
                  </a:lnTo>
                  <a:lnTo>
                    <a:pt x="2603246" y="1370076"/>
                  </a:lnTo>
                  <a:lnTo>
                    <a:pt x="136906" y="1370076"/>
                  </a:lnTo>
                  <a:lnTo>
                    <a:pt x="84502" y="1359677"/>
                  </a:lnTo>
                  <a:lnTo>
                    <a:pt x="40004" y="1329944"/>
                  </a:lnTo>
                  <a:lnTo>
                    <a:pt x="10382" y="1285493"/>
                  </a:lnTo>
                  <a:lnTo>
                    <a:pt x="0" y="1233043"/>
                  </a:lnTo>
                  <a:lnTo>
                    <a:pt x="0" y="136906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5441696" y="1568185"/>
            <a:ext cx="1947545" cy="12452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62585" marR="5080" indent="-350520">
              <a:lnSpc>
                <a:spcPct val="125099"/>
              </a:lnSpc>
              <a:spcBef>
                <a:spcPts val="95"/>
              </a:spcBef>
            </a:pP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Giải</a:t>
            </a:r>
            <a:r>
              <a:rPr sz="3200" spc="-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Quyết  vấn</a:t>
            </a:r>
            <a:r>
              <a:rPr sz="32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Arial"/>
                <a:cs typeface="Arial"/>
              </a:rPr>
              <a:t>đề</a:t>
            </a:r>
            <a:endParaRPr sz="3200">
              <a:latin typeface="Arial"/>
              <a:cs typeface="Arial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3935476" y="3165475"/>
            <a:ext cx="3861435" cy="1395730"/>
            <a:chOff x="3935476" y="3165475"/>
            <a:chExt cx="3861435" cy="1395730"/>
          </a:xfrm>
        </p:grpSpPr>
        <p:sp>
          <p:nvSpPr>
            <p:cNvPr id="12" name="object 12"/>
            <p:cNvSpPr/>
            <p:nvPr/>
          </p:nvSpPr>
          <p:spPr>
            <a:xfrm>
              <a:off x="3948176" y="3863212"/>
              <a:ext cx="1095375" cy="0"/>
            </a:xfrm>
            <a:custGeom>
              <a:avLst/>
              <a:gdLst/>
              <a:ahLst/>
              <a:cxnLst/>
              <a:rect l="l" t="t" r="r" b="b"/>
              <a:pathLst>
                <a:path w="1095375">
                  <a:moveTo>
                    <a:pt x="0" y="0"/>
                  </a:moveTo>
                  <a:lnTo>
                    <a:pt x="1095375" y="0"/>
                  </a:lnTo>
                </a:path>
              </a:pathLst>
            </a:custGeom>
            <a:ln w="25400">
              <a:solidFill>
                <a:srgbClr val="002E8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043551" y="3178175"/>
              <a:ext cx="2740660" cy="1370330"/>
            </a:xfrm>
            <a:custGeom>
              <a:avLst/>
              <a:gdLst/>
              <a:ahLst/>
              <a:cxnLst/>
              <a:rect l="l" t="t" r="r" b="b"/>
              <a:pathLst>
                <a:path w="2740659" h="1370329">
                  <a:moveTo>
                    <a:pt x="2603246" y="0"/>
                  </a:moveTo>
                  <a:lnTo>
                    <a:pt x="136906" y="0"/>
                  </a:lnTo>
                  <a:lnTo>
                    <a:pt x="110067" y="2663"/>
                  </a:lnTo>
                  <a:lnTo>
                    <a:pt x="60914" y="23038"/>
                  </a:lnTo>
                  <a:lnTo>
                    <a:pt x="22931" y="60987"/>
                  </a:lnTo>
                  <a:lnTo>
                    <a:pt x="2643" y="110176"/>
                  </a:lnTo>
                  <a:lnTo>
                    <a:pt x="0" y="137033"/>
                  </a:lnTo>
                  <a:lnTo>
                    <a:pt x="0" y="1233170"/>
                  </a:lnTo>
                  <a:lnTo>
                    <a:pt x="10382" y="1285573"/>
                  </a:lnTo>
                  <a:lnTo>
                    <a:pt x="40004" y="1330070"/>
                  </a:lnTo>
                  <a:lnTo>
                    <a:pt x="84502" y="1359757"/>
                  </a:lnTo>
                  <a:lnTo>
                    <a:pt x="136906" y="1370202"/>
                  </a:lnTo>
                  <a:lnTo>
                    <a:pt x="2603246" y="1370202"/>
                  </a:lnTo>
                  <a:lnTo>
                    <a:pt x="2655697" y="1359757"/>
                  </a:lnTo>
                  <a:lnTo>
                    <a:pt x="2700147" y="1330070"/>
                  </a:lnTo>
                  <a:lnTo>
                    <a:pt x="2729833" y="1285573"/>
                  </a:lnTo>
                  <a:lnTo>
                    <a:pt x="2740279" y="1233170"/>
                  </a:lnTo>
                  <a:lnTo>
                    <a:pt x="2740279" y="137033"/>
                  </a:lnTo>
                  <a:lnTo>
                    <a:pt x="2729833" y="84582"/>
                  </a:lnTo>
                  <a:lnTo>
                    <a:pt x="2700147" y="40132"/>
                  </a:lnTo>
                  <a:lnTo>
                    <a:pt x="2655697" y="10445"/>
                  </a:lnTo>
                  <a:lnTo>
                    <a:pt x="2603246" y="0"/>
                  </a:lnTo>
                  <a:close/>
                </a:path>
              </a:pathLst>
            </a:custGeom>
            <a:solidFill>
              <a:srgbClr val="003C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043551" y="3178175"/>
              <a:ext cx="2740660" cy="1370330"/>
            </a:xfrm>
            <a:custGeom>
              <a:avLst/>
              <a:gdLst/>
              <a:ahLst/>
              <a:cxnLst/>
              <a:rect l="l" t="t" r="r" b="b"/>
              <a:pathLst>
                <a:path w="2740659" h="1370329">
                  <a:moveTo>
                    <a:pt x="0" y="137033"/>
                  </a:moveTo>
                  <a:lnTo>
                    <a:pt x="10382" y="84582"/>
                  </a:lnTo>
                  <a:lnTo>
                    <a:pt x="40004" y="40132"/>
                  </a:lnTo>
                  <a:lnTo>
                    <a:pt x="84502" y="10445"/>
                  </a:lnTo>
                  <a:lnTo>
                    <a:pt x="136906" y="0"/>
                  </a:lnTo>
                  <a:lnTo>
                    <a:pt x="2603246" y="0"/>
                  </a:lnTo>
                  <a:lnTo>
                    <a:pt x="2655697" y="10445"/>
                  </a:lnTo>
                  <a:lnTo>
                    <a:pt x="2700147" y="40132"/>
                  </a:lnTo>
                  <a:lnTo>
                    <a:pt x="2729833" y="84582"/>
                  </a:lnTo>
                  <a:lnTo>
                    <a:pt x="2740279" y="137033"/>
                  </a:lnTo>
                  <a:lnTo>
                    <a:pt x="2740279" y="1233170"/>
                  </a:lnTo>
                  <a:lnTo>
                    <a:pt x="2729833" y="1285573"/>
                  </a:lnTo>
                  <a:lnTo>
                    <a:pt x="2700147" y="1330070"/>
                  </a:lnTo>
                  <a:lnTo>
                    <a:pt x="2655697" y="1359757"/>
                  </a:lnTo>
                  <a:lnTo>
                    <a:pt x="2603246" y="1370202"/>
                  </a:lnTo>
                  <a:lnTo>
                    <a:pt x="136906" y="1370202"/>
                  </a:lnTo>
                  <a:lnTo>
                    <a:pt x="84502" y="1359757"/>
                  </a:lnTo>
                  <a:lnTo>
                    <a:pt x="40004" y="1330070"/>
                  </a:lnTo>
                  <a:lnTo>
                    <a:pt x="10382" y="1285573"/>
                  </a:lnTo>
                  <a:lnTo>
                    <a:pt x="0" y="1233170"/>
                  </a:lnTo>
                  <a:lnTo>
                    <a:pt x="0" y="137033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5115559" y="3570808"/>
            <a:ext cx="2599690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Quản </a:t>
            </a:r>
            <a:r>
              <a:rPr sz="3200" spc="-5" dirty="0">
                <a:solidFill>
                  <a:srgbClr val="FFFFFF"/>
                </a:solidFill>
                <a:latin typeface="Arial"/>
                <a:cs typeface="Arial"/>
              </a:rPr>
              <a:t>lý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dự</a:t>
            </a:r>
            <a:r>
              <a:rPr sz="3200" spc="-1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Arial"/>
                <a:cs typeface="Arial"/>
              </a:rPr>
              <a:t>án</a:t>
            </a:r>
            <a:endParaRPr sz="3200">
              <a:latin typeface="Arial"/>
              <a:cs typeface="Aria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3934586" y="3850259"/>
            <a:ext cx="3862070" cy="2287270"/>
            <a:chOff x="3934586" y="3850259"/>
            <a:chExt cx="3862070" cy="2287270"/>
          </a:xfrm>
        </p:grpSpPr>
        <p:sp>
          <p:nvSpPr>
            <p:cNvPr id="17" name="object 17"/>
            <p:cNvSpPr/>
            <p:nvPr/>
          </p:nvSpPr>
          <p:spPr>
            <a:xfrm>
              <a:off x="3947286" y="3862959"/>
              <a:ext cx="1097280" cy="1577340"/>
            </a:xfrm>
            <a:custGeom>
              <a:avLst/>
              <a:gdLst/>
              <a:ahLst/>
              <a:cxnLst/>
              <a:rect l="l" t="t" r="r" b="b"/>
              <a:pathLst>
                <a:path w="1097279" h="1577339">
                  <a:moveTo>
                    <a:pt x="0" y="0"/>
                  </a:moveTo>
                  <a:lnTo>
                    <a:pt x="1097026" y="1576832"/>
                  </a:lnTo>
                </a:path>
              </a:pathLst>
            </a:custGeom>
            <a:ln w="25399">
              <a:solidFill>
                <a:srgbClr val="002E8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5043550" y="4754626"/>
              <a:ext cx="2740660" cy="1370330"/>
            </a:xfrm>
            <a:custGeom>
              <a:avLst/>
              <a:gdLst/>
              <a:ahLst/>
              <a:cxnLst/>
              <a:rect l="l" t="t" r="r" b="b"/>
              <a:pathLst>
                <a:path w="2740659" h="1370329">
                  <a:moveTo>
                    <a:pt x="2603246" y="0"/>
                  </a:moveTo>
                  <a:lnTo>
                    <a:pt x="136906" y="0"/>
                  </a:lnTo>
                  <a:lnTo>
                    <a:pt x="110067" y="2643"/>
                  </a:lnTo>
                  <a:lnTo>
                    <a:pt x="60914" y="22931"/>
                  </a:lnTo>
                  <a:lnTo>
                    <a:pt x="22931" y="60914"/>
                  </a:lnTo>
                  <a:lnTo>
                    <a:pt x="2643" y="110067"/>
                  </a:lnTo>
                  <a:lnTo>
                    <a:pt x="0" y="136906"/>
                  </a:lnTo>
                  <a:lnTo>
                    <a:pt x="0" y="1233081"/>
                  </a:lnTo>
                  <a:lnTo>
                    <a:pt x="10382" y="1285520"/>
                  </a:lnTo>
                  <a:lnTo>
                    <a:pt x="40004" y="1329969"/>
                  </a:lnTo>
                  <a:lnTo>
                    <a:pt x="84502" y="1359669"/>
                  </a:lnTo>
                  <a:lnTo>
                    <a:pt x="136906" y="1370101"/>
                  </a:lnTo>
                  <a:lnTo>
                    <a:pt x="2603246" y="1370101"/>
                  </a:lnTo>
                  <a:lnTo>
                    <a:pt x="2655697" y="1359669"/>
                  </a:lnTo>
                  <a:lnTo>
                    <a:pt x="2700147" y="1329969"/>
                  </a:lnTo>
                  <a:lnTo>
                    <a:pt x="2729833" y="1285520"/>
                  </a:lnTo>
                  <a:lnTo>
                    <a:pt x="2740279" y="1233081"/>
                  </a:lnTo>
                  <a:lnTo>
                    <a:pt x="2740279" y="136906"/>
                  </a:lnTo>
                  <a:lnTo>
                    <a:pt x="2729833" y="84502"/>
                  </a:lnTo>
                  <a:lnTo>
                    <a:pt x="2700147" y="40005"/>
                  </a:lnTo>
                  <a:lnTo>
                    <a:pt x="2655697" y="10382"/>
                  </a:lnTo>
                  <a:lnTo>
                    <a:pt x="2603246" y="0"/>
                  </a:lnTo>
                  <a:close/>
                </a:path>
              </a:pathLst>
            </a:custGeom>
            <a:solidFill>
              <a:srgbClr val="003C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5043550" y="4754626"/>
              <a:ext cx="2740660" cy="1370330"/>
            </a:xfrm>
            <a:custGeom>
              <a:avLst/>
              <a:gdLst/>
              <a:ahLst/>
              <a:cxnLst/>
              <a:rect l="l" t="t" r="r" b="b"/>
              <a:pathLst>
                <a:path w="2740659" h="1370329">
                  <a:moveTo>
                    <a:pt x="0" y="136906"/>
                  </a:moveTo>
                  <a:lnTo>
                    <a:pt x="10382" y="84502"/>
                  </a:lnTo>
                  <a:lnTo>
                    <a:pt x="40004" y="40005"/>
                  </a:lnTo>
                  <a:lnTo>
                    <a:pt x="84502" y="10382"/>
                  </a:lnTo>
                  <a:lnTo>
                    <a:pt x="136906" y="0"/>
                  </a:lnTo>
                  <a:lnTo>
                    <a:pt x="2603246" y="0"/>
                  </a:lnTo>
                  <a:lnTo>
                    <a:pt x="2655697" y="10382"/>
                  </a:lnTo>
                  <a:lnTo>
                    <a:pt x="2700147" y="40005"/>
                  </a:lnTo>
                  <a:lnTo>
                    <a:pt x="2729833" y="84502"/>
                  </a:lnTo>
                  <a:lnTo>
                    <a:pt x="2740279" y="136906"/>
                  </a:lnTo>
                  <a:lnTo>
                    <a:pt x="2740279" y="1233081"/>
                  </a:lnTo>
                  <a:lnTo>
                    <a:pt x="2729833" y="1285520"/>
                  </a:lnTo>
                  <a:lnTo>
                    <a:pt x="2700147" y="1329969"/>
                  </a:lnTo>
                  <a:lnTo>
                    <a:pt x="2655697" y="1359669"/>
                  </a:lnTo>
                  <a:lnTo>
                    <a:pt x="2603246" y="1370101"/>
                  </a:lnTo>
                  <a:lnTo>
                    <a:pt x="136906" y="1370101"/>
                  </a:lnTo>
                  <a:lnTo>
                    <a:pt x="84502" y="1359669"/>
                  </a:lnTo>
                  <a:lnTo>
                    <a:pt x="40004" y="1329969"/>
                  </a:lnTo>
                  <a:lnTo>
                    <a:pt x="10382" y="1285520"/>
                  </a:lnTo>
                  <a:lnTo>
                    <a:pt x="0" y="1233081"/>
                  </a:lnTo>
                  <a:lnTo>
                    <a:pt x="0" y="136906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5149088" y="5147513"/>
            <a:ext cx="2531110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Ra </a:t>
            </a:r>
            <a:r>
              <a:rPr sz="3200" spc="-5" dirty="0">
                <a:solidFill>
                  <a:srgbClr val="FFFFFF"/>
                </a:solidFill>
                <a:latin typeface="Arial"/>
                <a:cs typeface="Arial"/>
              </a:rPr>
              <a:t>quyết</a:t>
            </a:r>
            <a:r>
              <a:rPr sz="3200" spc="-11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Arial"/>
                <a:cs typeface="Arial"/>
              </a:rPr>
              <a:t>định</a:t>
            </a:r>
            <a:endParaRPr sz="3200">
              <a:latin typeface="Arial"/>
              <a:cs typeface="Arial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533400" y="533400"/>
            <a:ext cx="8001000" cy="990600"/>
          </a:xfrm>
          <a:custGeom>
            <a:avLst/>
            <a:gdLst/>
            <a:ahLst/>
            <a:cxnLst/>
            <a:rect l="l" t="t" r="r" b="b"/>
            <a:pathLst>
              <a:path w="8001000" h="990600">
                <a:moveTo>
                  <a:pt x="8001000" y="0"/>
                </a:moveTo>
                <a:lnTo>
                  <a:pt x="0" y="0"/>
                </a:lnTo>
                <a:lnTo>
                  <a:pt x="0" y="990600"/>
                </a:lnTo>
                <a:lnTo>
                  <a:pt x="8001000" y="990600"/>
                </a:lnTo>
                <a:lnTo>
                  <a:pt x="8001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533400" y="533400"/>
            <a:ext cx="8001000" cy="1227259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24003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890"/>
              </a:spcBef>
            </a:pPr>
            <a:r>
              <a:rPr lang="en-US" sz="3200" spc="-5" dirty="0" err="1" smtClean="0">
                <a:solidFill>
                  <a:srgbClr val="003185"/>
                </a:solidFill>
                <a:latin typeface="Arial"/>
                <a:cs typeface="Arial"/>
              </a:rPr>
              <a:t>Hệ</a:t>
            </a:r>
            <a:r>
              <a:rPr sz="3200" spc="-10" dirty="0" smtClean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003185"/>
                </a:solidFill>
                <a:latin typeface="Arial"/>
                <a:cs typeface="Arial"/>
              </a:rPr>
              <a:t>cộng </a:t>
            </a:r>
            <a:r>
              <a:rPr sz="3200" dirty="0" err="1">
                <a:solidFill>
                  <a:srgbClr val="003185"/>
                </a:solidFill>
                <a:latin typeface="Arial"/>
                <a:cs typeface="Arial"/>
              </a:rPr>
              <a:t>tác</a:t>
            </a:r>
            <a:r>
              <a:rPr sz="320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lang="en-US" sz="3200" dirty="0" err="1" smtClean="0">
                <a:solidFill>
                  <a:srgbClr val="003185"/>
                </a:solidFill>
                <a:latin typeface="Arial"/>
                <a:cs typeface="Arial"/>
              </a:rPr>
              <a:t>được</a:t>
            </a:r>
            <a:r>
              <a:rPr lang="en-US" sz="3200" dirty="0" smtClean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lang="en-US" sz="3200" dirty="0" err="1" smtClean="0">
                <a:solidFill>
                  <a:srgbClr val="003185"/>
                </a:solidFill>
                <a:latin typeface="Arial"/>
                <a:cs typeface="Arial"/>
              </a:rPr>
              <a:t>sử</a:t>
            </a:r>
            <a:r>
              <a:rPr lang="en-US" sz="3200" dirty="0" smtClean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lang="en-US" sz="3200" dirty="0" err="1" smtClean="0">
                <a:solidFill>
                  <a:srgbClr val="003185"/>
                </a:solidFill>
                <a:latin typeface="Arial"/>
                <a:cs typeface="Arial"/>
              </a:rPr>
              <a:t>dụng</a:t>
            </a:r>
            <a:r>
              <a:rPr lang="en-US" sz="3200" dirty="0" smtClean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3200" spc="-5" dirty="0" err="1" smtClean="0">
                <a:solidFill>
                  <a:srgbClr val="003185"/>
                </a:solidFill>
                <a:latin typeface="Arial"/>
                <a:cs typeface="Arial"/>
              </a:rPr>
              <a:t>nhằm</a:t>
            </a:r>
            <a:r>
              <a:rPr sz="3200" spc="-5" dirty="0" smtClean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3200" spc="-5" dirty="0" err="1">
                <a:solidFill>
                  <a:srgbClr val="003185"/>
                </a:solidFill>
                <a:latin typeface="Arial"/>
                <a:cs typeface="Arial"/>
              </a:rPr>
              <a:t>mục</a:t>
            </a:r>
            <a:r>
              <a:rPr sz="3200" spc="-10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3200" spc="-5" dirty="0" err="1" smtClean="0">
                <a:solidFill>
                  <a:srgbClr val="003185"/>
                </a:solidFill>
                <a:latin typeface="Arial"/>
                <a:cs typeface="Arial"/>
              </a:rPr>
              <a:t>đích</a:t>
            </a:r>
            <a:r>
              <a:rPr lang="en-US" sz="3200" spc="-5" dirty="0" smtClean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lang="en-US" sz="3200" spc="-5" dirty="0" err="1" smtClean="0">
                <a:solidFill>
                  <a:srgbClr val="003185"/>
                </a:solidFill>
                <a:latin typeface="Arial"/>
                <a:cs typeface="Arial"/>
              </a:rPr>
              <a:t>gì</a:t>
            </a:r>
            <a:r>
              <a:rPr sz="3200" spc="-5" dirty="0" smtClean="0">
                <a:solidFill>
                  <a:srgbClr val="003185"/>
                </a:solidFill>
                <a:latin typeface="Arial"/>
                <a:cs typeface="Arial"/>
              </a:rPr>
              <a:t>?</a:t>
            </a:r>
            <a:endParaRPr sz="3200" dirty="0">
              <a:latin typeface="Arial"/>
              <a:cs typeface="Arial"/>
            </a:endParaRPr>
          </a:p>
        </p:txBody>
      </p:sp>
      <p:sp>
        <p:nvSpPr>
          <p:cNvPr id="23" name="object 23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dirty="0"/>
              <a:t>2-</a:t>
            </a:r>
            <a:fld id="{81D60167-4931-47E6-BA6A-407CBD079E47}" type="slidenum">
              <a:rPr dirty="0"/>
              <a:t>28</a:t>
            </a:fld>
            <a:endParaRPr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882900" y="1663700"/>
            <a:ext cx="5664200" cy="3799204"/>
            <a:chOff x="2882900" y="1663700"/>
            <a:chExt cx="5664200" cy="3799204"/>
          </a:xfrm>
        </p:grpSpPr>
        <p:sp>
          <p:nvSpPr>
            <p:cNvPr id="3" name="object 3"/>
            <p:cNvSpPr/>
            <p:nvPr/>
          </p:nvSpPr>
          <p:spPr>
            <a:xfrm>
              <a:off x="2895600" y="1676400"/>
              <a:ext cx="5638800" cy="377342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2895600" y="1676400"/>
              <a:ext cx="5638800" cy="3773804"/>
            </a:xfrm>
            <a:custGeom>
              <a:avLst/>
              <a:gdLst/>
              <a:ahLst/>
              <a:cxnLst/>
              <a:rect l="l" t="t" r="r" b="b"/>
              <a:pathLst>
                <a:path w="5638800" h="3773804">
                  <a:moveTo>
                    <a:pt x="5638800" y="628903"/>
                  </a:moveTo>
                  <a:lnTo>
                    <a:pt x="5638800" y="3144520"/>
                  </a:lnTo>
                  <a:lnTo>
                    <a:pt x="5636715" y="3194338"/>
                  </a:lnTo>
                  <a:lnTo>
                    <a:pt x="5630524" y="3243529"/>
                  </a:lnTo>
                  <a:lnTo>
                    <a:pt x="5620317" y="3291881"/>
                  </a:lnTo>
                  <a:lnTo>
                    <a:pt x="5606186" y="3339185"/>
                  </a:lnTo>
                  <a:lnTo>
                    <a:pt x="5588222" y="3385232"/>
                  </a:lnTo>
                  <a:lnTo>
                    <a:pt x="5566516" y="3429812"/>
                  </a:lnTo>
                  <a:lnTo>
                    <a:pt x="5541161" y="3472716"/>
                  </a:lnTo>
                  <a:lnTo>
                    <a:pt x="5512247" y="3513734"/>
                  </a:lnTo>
                  <a:lnTo>
                    <a:pt x="5479865" y="3552656"/>
                  </a:lnTo>
                  <a:lnTo>
                    <a:pt x="5444108" y="3589274"/>
                  </a:lnTo>
                  <a:lnTo>
                    <a:pt x="5405436" y="3623100"/>
                  </a:lnTo>
                  <a:lnTo>
                    <a:pt x="5364320" y="3653731"/>
                  </a:lnTo>
                  <a:lnTo>
                    <a:pt x="5320983" y="3681080"/>
                  </a:lnTo>
                  <a:lnTo>
                    <a:pt x="5275650" y="3705063"/>
                  </a:lnTo>
                  <a:lnTo>
                    <a:pt x="5228542" y="3725592"/>
                  </a:lnTo>
                  <a:lnTo>
                    <a:pt x="5179883" y="3742582"/>
                  </a:lnTo>
                  <a:lnTo>
                    <a:pt x="5129898" y="3755946"/>
                  </a:lnTo>
                  <a:lnTo>
                    <a:pt x="5078808" y="3765598"/>
                  </a:lnTo>
                  <a:lnTo>
                    <a:pt x="5026837" y="3771453"/>
                  </a:lnTo>
                  <a:lnTo>
                    <a:pt x="4974208" y="3773424"/>
                  </a:lnTo>
                  <a:lnTo>
                    <a:pt x="4923454" y="3773424"/>
                  </a:lnTo>
                  <a:lnTo>
                    <a:pt x="4872699" y="3773424"/>
                  </a:lnTo>
                  <a:lnTo>
                    <a:pt x="4821944" y="3773424"/>
                  </a:lnTo>
                  <a:lnTo>
                    <a:pt x="4771189" y="3773424"/>
                  </a:lnTo>
                  <a:lnTo>
                    <a:pt x="4720434" y="3773424"/>
                  </a:lnTo>
                  <a:lnTo>
                    <a:pt x="4669679" y="3773424"/>
                  </a:lnTo>
                  <a:lnTo>
                    <a:pt x="4618924" y="3773424"/>
                  </a:lnTo>
                  <a:lnTo>
                    <a:pt x="4568169" y="3773424"/>
                  </a:lnTo>
                  <a:lnTo>
                    <a:pt x="4517414" y="3773424"/>
                  </a:lnTo>
                  <a:lnTo>
                    <a:pt x="4466658" y="3773424"/>
                  </a:lnTo>
                  <a:lnTo>
                    <a:pt x="4415903" y="3773424"/>
                  </a:lnTo>
                  <a:lnTo>
                    <a:pt x="4365147" y="3773424"/>
                  </a:lnTo>
                  <a:lnTo>
                    <a:pt x="4314392" y="3773424"/>
                  </a:lnTo>
                  <a:lnTo>
                    <a:pt x="4263636" y="3773424"/>
                  </a:lnTo>
                  <a:lnTo>
                    <a:pt x="4212880" y="3773424"/>
                  </a:lnTo>
                  <a:lnTo>
                    <a:pt x="4162125" y="3773424"/>
                  </a:lnTo>
                  <a:lnTo>
                    <a:pt x="4111369" y="3773424"/>
                  </a:lnTo>
                  <a:lnTo>
                    <a:pt x="4060613" y="3773424"/>
                  </a:lnTo>
                  <a:lnTo>
                    <a:pt x="4009857" y="3773424"/>
                  </a:lnTo>
                  <a:lnTo>
                    <a:pt x="3959101" y="3773424"/>
                  </a:lnTo>
                  <a:lnTo>
                    <a:pt x="3908345" y="3773424"/>
                  </a:lnTo>
                  <a:lnTo>
                    <a:pt x="3857589" y="3773424"/>
                  </a:lnTo>
                  <a:lnTo>
                    <a:pt x="3806832" y="3773424"/>
                  </a:lnTo>
                  <a:lnTo>
                    <a:pt x="3756076" y="3773424"/>
                  </a:lnTo>
                  <a:lnTo>
                    <a:pt x="3705320" y="3773424"/>
                  </a:lnTo>
                  <a:lnTo>
                    <a:pt x="3654563" y="3773424"/>
                  </a:lnTo>
                  <a:lnTo>
                    <a:pt x="3603807" y="3773424"/>
                  </a:lnTo>
                  <a:lnTo>
                    <a:pt x="3553050" y="3773424"/>
                  </a:lnTo>
                  <a:lnTo>
                    <a:pt x="3502294" y="3773424"/>
                  </a:lnTo>
                  <a:lnTo>
                    <a:pt x="3451537" y="3773424"/>
                  </a:lnTo>
                  <a:lnTo>
                    <a:pt x="3400780" y="3773424"/>
                  </a:lnTo>
                  <a:lnTo>
                    <a:pt x="3350024" y="3773424"/>
                  </a:lnTo>
                  <a:lnTo>
                    <a:pt x="3299267" y="3773424"/>
                  </a:lnTo>
                  <a:lnTo>
                    <a:pt x="3248510" y="3773424"/>
                  </a:lnTo>
                  <a:lnTo>
                    <a:pt x="3197753" y="3773424"/>
                  </a:lnTo>
                  <a:lnTo>
                    <a:pt x="3146996" y="3773424"/>
                  </a:lnTo>
                  <a:lnTo>
                    <a:pt x="3096239" y="3773424"/>
                  </a:lnTo>
                  <a:lnTo>
                    <a:pt x="3045482" y="3773424"/>
                  </a:lnTo>
                  <a:lnTo>
                    <a:pt x="2994725" y="3773424"/>
                  </a:lnTo>
                  <a:lnTo>
                    <a:pt x="2943968" y="3773424"/>
                  </a:lnTo>
                  <a:lnTo>
                    <a:pt x="2893211" y="3773424"/>
                  </a:lnTo>
                  <a:lnTo>
                    <a:pt x="2842454" y="3773424"/>
                  </a:lnTo>
                  <a:lnTo>
                    <a:pt x="2791696" y="3773424"/>
                  </a:lnTo>
                  <a:lnTo>
                    <a:pt x="2740939" y="3773424"/>
                  </a:lnTo>
                  <a:lnTo>
                    <a:pt x="2690182" y="3773424"/>
                  </a:lnTo>
                  <a:lnTo>
                    <a:pt x="2639424" y="3773424"/>
                  </a:lnTo>
                  <a:lnTo>
                    <a:pt x="2588667" y="3773424"/>
                  </a:lnTo>
                  <a:lnTo>
                    <a:pt x="2537909" y="3773424"/>
                  </a:lnTo>
                  <a:lnTo>
                    <a:pt x="2487152" y="3773424"/>
                  </a:lnTo>
                  <a:lnTo>
                    <a:pt x="2436394" y="3773424"/>
                  </a:lnTo>
                  <a:lnTo>
                    <a:pt x="2385636" y="3773424"/>
                  </a:lnTo>
                  <a:lnTo>
                    <a:pt x="2334879" y="3773424"/>
                  </a:lnTo>
                  <a:lnTo>
                    <a:pt x="2284121" y="3773424"/>
                  </a:lnTo>
                  <a:lnTo>
                    <a:pt x="2233363" y="3773424"/>
                  </a:lnTo>
                  <a:lnTo>
                    <a:pt x="2182606" y="3773424"/>
                  </a:lnTo>
                  <a:lnTo>
                    <a:pt x="2131848" y="3773424"/>
                  </a:lnTo>
                  <a:lnTo>
                    <a:pt x="2081090" y="3773424"/>
                  </a:lnTo>
                  <a:lnTo>
                    <a:pt x="2030332" y="3773424"/>
                  </a:lnTo>
                  <a:lnTo>
                    <a:pt x="1979574" y="3773424"/>
                  </a:lnTo>
                  <a:lnTo>
                    <a:pt x="1928816" y="3773424"/>
                  </a:lnTo>
                  <a:lnTo>
                    <a:pt x="1878058" y="3773424"/>
                  </a:lnTo>
                  <a:lnTo>
                    <a:pt x="1827300" y="3773424"/>
                  </a:lnTo>
                  <a:lnTo>
                    <a:pt x="1776542" y="3773424"/>
                  </a:lnTo>
                  <a:lnTo>
                    <a:pt x="1725784" y="3773424"/>
                  </a:lnTo>
                  <a:lnTo>
                    <a:pt x="1675026" y="3773424"/>
                  </a:lnTo>
                  <a:lnTo>
                    <a:pt x="1624268" y="3773424"/>
                  </a:lnTo>
                  <a:lnTo>
                    <a:pt x="1573510" y="3773424"/>
                  </a:lnTo>
                  <a:lnTo>
                    <a:pt x="1522752" y="3773424"/>
                  </a:lnTo>
                  <a:lnTo>
                    <a:pt x="1471994" y="3773424"/>
                  </a:lnTo>
                  <a:lnTo>
                    <a:pt x="1421235" y="3773424"/>
                  </a:lnTo>
                  <a:lnTo>
                    <a:pt x="1370477" y="3773424"/>
                  </a:lnTo>
                  <a:lnTo>
                    <a:pt x="1319719" y="3773424"/>
                  </a:lnTo>
                  <a:lnTo>
                    <a:pt x="1268961" y="3773424"/>
                  </a:lnTo>
                  <a:lnTo>
                    <a:pt x="1218202" y="3773424"/>
                  </a:lnTo>
                  <a:lnTo>
                    <a:pt x="1167444" y="3773424"/>
                  </a:lnTo>
                  <a:lnTo>
                    <a:pt x="1116686" y="3773424"/>
                  </a:lnTo>
                  <a:lnTo>
                    <a:pt x="1065927" y="3773424"/>
                  </a:lnTo>
                  <a:lnTo>
                    <a:pt x="1015169" y="3773424"/>
                  </a:lnTo>
                  <a:lnTo>
                    <a:pt x="964411" y="3773424"/>
                  </a:lnTo>
                  <a:lnTo>
                    <a:pt x="913652" y="3773424"/>
                  </a:lnTo>
                  <a:lnTo>
                    <a:pt x="862894" y="3773424"/>
                  </a:lnTo>
                  <a:lnTo>
                    <a:pt x="812135" y="3773424"/>
                  </a:lnTo>
                  <a:lnTo>
                    <a:pt x="761377" y="3773424"/>
                  </a:lnTo>
                  <a:lnTo>
                    <a:pt x="710619" y="3773424"/>
                  </a:lnTo>
                  <a:lnTo>
                    <a:pt x="659860" y="3773424"/>
                  </a:lnTo>
                  <a:lnTo>
                    <a:pt x="609102" y="3773424"/>
                  </a:lnTo>
                  <a:lnTo>
                    <a:pt x="558343" y="3773424"/>
                  </a:lnTo>
                  <a:lnTo>
                    <a:pt x="507585" y="3773424"/>
                  </a:lnTo>
                  <a:lnTo>
                    <a:pt x="456826" y="3773424"/>
                  </a:lnTo>
                  <a:lnTo>
                    <a:pt x="406068" y="3773424"/>
                  </a:lnTo>
                  <a:lnTo>
                    <a:pt x="355309" y="3773424"/>
                  </a:lnTo>
                  <a:lnTo>
                    <a:pt x="304551" y="3773424"/>
                  </a:lnTo>
                  <a:lnTo>
                    <a:pt x="253792" y="3773424"/>
                  </a:lnTo>
                  <a:lnTo>
                    <a:pt x="203034" y="3773424"/>
                  </a:lnTo>
                  <a:lnTo>
                    <a:pt x="152275" y="3773424"/>
                  </a:lnTo>
                  <a:lnTo>
                    <a:pt x="101517" y="3773424"/>
                  </a:lnTo>
                  <a:lnTo>
                    <a:pt x="50758" y="3773424"/>
                  </a:lnTo>
                  <a:lnTo>
                    <a:pt x="0" y="3773424"/>
                  </a:lnTo>
                  <a:lnTo>
                    <a:pt x="0" y="0"/>
                  </a:lnTo>
                  <a:lnTo>
                    <a:pt x="4974208" y="0"/>
                  </a:lnTo>
                  <a:lnTo>
                    <a:pt x="5026837" y="1974"/>
                  </a:lnTo>
                  <a:lnTo>
                    <a:pt x="5078808" y="7837"/>
                  </a:lnTo>
                  <a:lnTo>
                    <a:pt x="5129898" y="17501"/>
                  </a:lnTo>
                  <a:lnTo>
                    <a:pt x="5179883" y="30878"/>
                  </a:lnTo>
                  <a:lnTo>
                    <a:pt x="5228542" y="47879"/>
                  </a:lnTo>
                  <a:lnTo>
                    <a:pt x="5275650" y="68415"/>
                  </a:lnTo>
                  <a:lnTo>
                    <a:pt x="5320983" y="92399"/>
                  </a:lnTo>
                  <a:lnTo>
                    <a:pt x="5364320" y="119741"/>
                  </a:lnTo>
                  <a:lnTo>
                    <a:pt x="5405436" y="150354"/>
                  </a:lnTo>
                  <a:lnTo>
                    <a:pt x="5444108" y="184150"/>
                  </a:lnTo>
                  <a:lnTo>
                    <a:pt x="5479865" y="220770"/>
                  </a:lnTo>
                  <a:lnTo>
                    <a:pt x="5512247" y="259701"/>
                  </a:lnTo>
                  <a:lnTo>
                    <a:pt x="5541161" y="300731"/>
                  </a:lnTo>
                  <a:lnTo>
                    <a:pt x="5566516" y="343647"/>
                  </a:lnTo>
                  <a:lnTo>
                    <a:pt x="5588222" y="388239"/>
                  </a:lnTo>
                  <a:lnTo>
                    <a:pt x="5606186" y="434293"/>
                  </a:lnTo>
                  <a:lnTo>
                    <a:pt x="5620317" y="481598"/>
                  </a:lnTo>
                  <a:lnTo>
                    <a:pt x="5630524" y="529943"/>
                  </a:lnTo>
                  <a:lnTo>
                    <a:pt x="5636715" y="579115"/>
                  </a:lnTo>
                  <a:lnTo>
                    <a:pt x="5638800" y="628903"/>
                  </a:lnTo>
                  <a:close/>
                </a:path>
              </a:pathLst>
            </a:custGeom>
            <a:ln w="25400">
              <a:solidFill>
                <a:srgbClr val="00256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2963417" y="1714322"/>
            <a:ext cx="5306060" cy="368490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i="1" spc="-5" dirty="0">
                <a:solidFill>
                  <a:srgbClr val="000308"/>
                </a:solidFill>
                <a:latin typeface="Arial"/>
                <a:cs typeface="Arial"/>
              </a:rPr>
              <a:t>Vấn</a:t>
            </a:r>
            <a:r>
              <a:rPr sz="2000" b="1" i="1" spc="-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b="1" i="1" dirty="0">
                <a:solidFill>
                  <a:srgbClr val="000308"/>
                </a:solidFill>
                <a:latin typeface="Arial"/>
                <a:cs typeface="Arial"/>
              </a:rPr>
              <a:t>đề:</a:t>
            </a:r>
            <a:endParaRPr sz="2000">
              <a:latin typeface="Arial"/>
              <a:cs typeface="Arial"/>
            </a:endParaRPr>
          </a:p>
          <a:p>
            <a:pPr marL="469900" marR="5080">
              <a:lnSpc>
                <a:spcPct val="100000"/>
              </a:lnSpc>
            </a:pP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Hiểu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được sự khác nhau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giữa: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“what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is”</a:t>
            </a:r>
            <a:r>
              <a:rPr sz="2000" spc="-14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000308"/>
                </a:solidFill>
                <a:latin typeface="Arial"/>
                <a:cs typeface="Arial"/>
              </a:rPr>
              <a:t>và 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“what ought to</a:t>
            </a:r>
            <a:r>
              <a:rPr sz="2000" spc="-8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be”</a:t>
            </a:r>
            <a:endParaRPr sz="2000">
              <a:latin typeface="Arial"/>
              <a:cs typeface="Arial"/>
            </a:endParaRPr>
          </a:p>
          <a:p>
            <a:pPr marL="469900" marR="6985">
              <a:lnSpc>
                <a:spcPct val="100000"/>
              </a:lnSpc>
            </a:pP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Phân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biệt: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người xác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định và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người nắm  rõ một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vấn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đề. Hai đối tượng này khác</a:t>
            </a:r>
            <a:r>
              <a:rPr sz="2000" spc="-17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hẳn  nhau</a:t>
            </a:r>
            <a:endParaRPr sz="2000">
              <a:latin typeface="Arial"/>
              <a:cs typeface="Arial"/>
            </a:endParaRPr>
          </a:p>
          <a:p>
            <a:pPr marL="469900" marR="142240">
              <a:lnSpc>
                <a:spcPct val="100000"/>
              </a:lnSpc>
            </a:pPr>
            <a:r>
              <a:rPr sz="2000" spc="-55" dirty="0">
                <a:solidFill>
                  <a:srgbClr val="000308"/>
                </a:solidFill>
                <a:latin typeface="Arial"/>
                <a:cs typeface="Arial"/>
              </a:rPr>
              <a:t>Tara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định nghĩa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các vấn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đề là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Felix không  theo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dõi thông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tin các cuộc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họp.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Felix cho  rằng cần tăng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doanh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thu trong khi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nhóm  đang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tập trung vào tiết kiệm chi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phí.</a:t>
            </a:r>
            <a:r>
              <a:rPr sz="2000" spc="-17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Các</a:t>
            </a:r>
            <a:endParaRPr sz="2000">
              <a:latin typeface="Arial"/>
              <a:cs typeface="Arial"/>
            </a:endParaRPr>
          </a:p>
          <a:p>
            <a:pPr marL="469900" marR="597535">
              <a:lnSpc>
                <a:spcPct val="100000"/>
              </a:lnSpc>
              <a:spcBef>
                <a:spcPts val="5"/>
              </a:spcBef>
            </a:pP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thành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viên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khác có thể có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những</a:t>
            </a:r>
            <a:r>
              <a:rPr sz="2000" spc="-16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định  nghĩa</a:t>
            </a:r>
            <a:r>
              <a:rPr sz="2000" spc="-2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khác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520700" y="1587500"/>
            <a:ext cx="2463800" cy="3987800"/>
            <a:chOff x="520700" y="1587500"/>
            <a:chExt cx="2463800" cy="3987800"/>
          </a:xfrm>
        </p:grpSpPr>
        <p:sp>
          <p:nvSpPr>
            <p:cNvPr id="7" name="object 7"/>
            <p:cNvSpPr/>
            <p:nvPr/>
          </p:nvSpPr>
          <p:spPr>
            <a:xfrm>
              <a:off x="533400" y="1600200"/>
              <a:ext cx="2438400" cy="3962400"/>
            </a:xfrm>
            <a:custGeom>
              <a:avLst/>
              <a:gdLst/>
              <a:ahLst/>
              <a:cxnLst/>
              <a:rect l="l" t="t" r="r" b="b"/>
              <a:pathLst>
                <a:path w="2438400" h="3962400">
                  <a:moveTo>
                    <a:pt x="2032000" y="0"/>
                  </a:moveTo>
                  <a:lnTo>
                    <a:pt x="406412" y="0"/>
                  </a:lnTo>
                  <a:lnTo>
                    <a:pt x="352992" y="3647"/>
                  </a:lnTo>
                  <a:lnTo>
                    <a:pt x="300939" y="14407"/>
                  </a:lnTo>
                  <a:lnTo>
                    <a:pt x="250885" y="32003"/>
                  </a:lnTo>
                  <a:lnTo>
                    <a:pt x="203461" y="56162"/>
                  </a:lnTo>
                  <a:lnTo>
                    <a:pt x="159301" y="86606"/>
                  </a:lnTo>
                  <a:lnTo>
                    <a:pt x="119037" y="123062"/>
                  </a:lnTo>
                  <a:lnTo>
                    <a:pt x="88446" y="158512"/>
                  </a:lnTo>
                  <a:lnTo>
                    <a:pt x="62108" y="196985"/>
                  </a:lnTo>
                  <a:lnTo>
                    <a:pt x="40189" y="238069"/>
                  </a:lnTo>
                  <a:lnTo>
                    <a:pt x="22854" y="281350"/>
                  </a:lnTo>
                  <a:lnTo>
                    <a:pt x="10267" y="326414"/>
                  </a:lnTo>
                  <a:lnTo>
                    <a:pt x="2594" y="372850"/>
                  </a:lnTo>
                  <a:lnTo>
                    <a:pt x="0" y="420242"/>
                  </a:lnTo>
                  <a:lnTo>
                    <a:pt x="0" y="3542156"/>
                  </a:lnTo>
                  <a:lnTo>
                    <a:pt x="2593" y="3589549"/>
                  </a:lnTo>
                  <a:lnTo>
                    <a:pt x="10265" y="3635985"/>
                  </a:lnTo>
                  <a:lnTo>
                    <a:pt x="22850" y="3681049"/>
                  </a:lnTo>
                  <a:lnTo>
                    <a:pt x="40184" y="3724330"/>
                  </a:lnTo>
                  <a:lnTo>
                    <a:pt x="62103" y="3765414"/>
                  </a:lnTo>
                  <a:lnTo>
                    <a:pt x="88442" y="3803887"/>
                  </a:lnTo>
                  <a:lnTo>
                    <a:pt x="119037" y="3839337"/>
                  </a:lnTo>
                  <a:lnTo>
                    <a:pt x="159301" y="3875793"/>
                  </a:lnTo>
                  <a:lnTo>
                    <a:pt x="203461" y="3906237"/>
                  </a:lnTo>
                  <a:lnTo>
                    <a:pt x="250885" y="3930396"/>
                  </a:lnTo>
                  <a:lnTo>
                    <a:pt x="300939" y="3947992"/>
                  </a:lnTo>
                  <a:lnTo>
                    <a:pt x="352992" y="3958752"/>
                  </a:lnTo>
                  <a:lnTo>
                    <a:pt x="406412" y="3962400"/>
                  </a:lnTo>
                  <a:lnTo>
                    <a:pt x="2032000" y="3962400"/>
                  </a:lnTo>
                  <a:lnTo>
                    <a:pt x="2085435" y="3958752"/>
                  </a:lnTo>
                  <a:lnTo>
                    <a:pt x="2137499" y="3947992"/>
                  </a:lnTo>
                  <a:lnTo>
                    <a:pt x="2187559" y="3930396"/>
                  </a:lnTo>
                  <a:lnTo>
                    <a:pt x="2234983" y="3906237"/>
                  </a:lnTo>
                  <a:lnTo>
                    <a:pt x="2279141" y="3875793"/>
                  </a:lnTo>
                  <a:lnTo>
                    <a:pt x="2319401" y="3839337"/>
                  </a:lnTo>
                  <a:lnTo>
                    <a:pt x="2349985" y="3803887"/>
                  </a:lnTo>
                  <a:lnTo>
                    <a:pt x="2376316" y="3765414"/>
                  </a:lnTo>
                  <a:lnTo>
                    <a:pt x="2398228" y="3724330"/>
                  </a:lnTo>
                  <a:lnTo>
                    <a:pt x="2415556" y="3681049"/>
                  </a:lnTo>
                  <a:lnTo>
                    <a:pt x="2428137" y="3635985"/>
                  </a:lnTo>
                  <a:lnTo>
                    <a:pt x="2435807" y="3589549"/>
                  </a:lnTo>
                  <a:lnTo>
                    <a:pt x="2438400" y="3542156"/>
                  </a:lnTo>
                  <a:lnTo>
                    <a:pt x="2438400" y="420242"/>
                  </a:lnTo>
                  <a:lnTo>
                    <a:pt x="2435807" y="372850"/>
                  </a:lnTo>
                  <a:lnTo>
                    <a:pt x="2428137" y="326414"/>
                  </a:lnTo>
                  <a:lnTo>
                    <a:pt x="2415556" y="281350"/>
                  </a:lnTo>
                  <a:lnTo>
                    <a:pt x="2398228" y="238069"/>
                  </a:lnTo>
                  <a:lnTo>
                    <a:pt x="2376316" y="196985"/>
                  </a:lnTo>
                  <a:lnTo>
                    <a:pt x="2349985" y="158512"/>
                  </a:lnTo>
                  <a:lnTo>
                    <a:pt x="2319401" y="123062"/>
                  </a:lnTo>
                  <a:lnTo>
                    <a:pt x="2279141" y="86606"/>
                  </a:lnTo>
                  <a:lnTo>
                    <a:pt x="2234983" y="56162"/>
                  </a:lnTo>
                  <a:lnTo>
                    <a:pt x="2187559" y="32004"/>
                  </a:lnTo>
                  <a:lnTo>
                    <a:pt x="2137499" y="14407"/>
                  </a:lnTo>
                  <a:lnTo>
                    <a:pt x="2085435" y="3647"/>
                  </a:lnTo>
                  <a:lnTo>
                    <a:pt x="2032000" y="0"/>
                  </a:lnTo>
                  <a:close/>
                </a:path>
              </a:pathLst>
            </a:custGeom>
            <a:solidFill>
              <a:srgbClr val="003C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33400" y="1600200"/>
              <a:ext cx="2438400" cy="3962400"/>
            </a:xfrm>
            <a:custGeom>
              <a:avLst/>
              <a:gdLst/>
              <a:ahLst/>
              <a:cxnLst/>
              <a:rect l="l" t="t" r="r" b="b"/>
              <a:pathLst>
                <a:path w="2438400" h="3962400">
                  <a:moveTo>
                    <a:pt x="0" y="420242"/>
                  </a:moveTo>
                  <a:lnTo>
                    <a:pt x="2594" y="372850"/>
                  </a:lnTo>
                  <a:lnTo>
                    <a:pt x="10267" y="326414"/>
                  </a:lnTo>
                  <a:lnTo>
                    <a:pt x="22854" y="281350"/>
                  </a:lnTo>
                  <a:lnTo>
                    <a:pt x="40189" y="238069"/>
                  </a:lnTo>
                  <a:lnTo>
                    <a:pt x="62108" y="196985"/>
                  </a:lnTo>
                  <a:lnTo>
                    <a:pt x="88446" y="158512"/>
                  </a:lnTo>
                  <a:lnTo>
                    <a:pt x="119037" y="123062"/>
                  </a:lnTo>
                  <a:lnTo>
                    <a:pt x="159301" y="86606"/>
                  </a:lnTo>
                  <a:lnTo>
                    <a:pt x="203461" y="56162"/>
                  </a:lnTo>
                  <a:lnTo>
                    <a:pt x="250885" y="32003"/>
                  </a:lnTo>
                  <a:lnTo>
                    <a:pt x="300939" y="14407"/>
                  </a:lnTo>
                  <a:lnTo>
                    <a:pt x="352992" y="3647"/>
                  </a:lnTo>
                  <a:lnTo>
                    <a:pt x="406412" y="0"/>
                  </a:lnTo>
                  <a:lnTo>
                    <a:pt x="2032000" y="0"/>
                  </a:lnTo>
                  <a:lnTo>
                    <a:pt x="2085435" y="3647"/>
                  </a:lnTo>
                  <a:lnTo>
                    <a:pt x="2137499" y="14407"/>
                  </a:lnTo>
                  <a:lnTo>
                    <a:pt x="2187559" y="32004"/>
                  </a:lnTo>
                  <a:lnTo>
                    <a:pt x="2234983" y="56162"/>
                  </a:lnTo>
                  <a:lnTo>
                    <a:pt x="2279141" y="86606"/>
                  </a:lnTo>
                  <a:lnTo>
                    <a:pt x="2319401" y="123062"/>
                  </a:lnTo>
                  <a:lnTo>
                    <a:pt x="2349985" y="158512"/>
                  </a:lnTo>
                  <a:lnTo>
                    <a:pt x="2376316" y="196985"/>
                  </a:lnTo>
                  <a:lnTo>
                    <a:pt x="2398228" y="238069"/>
                  </a:lnTo>
                  <a:lnTo>
                    <a:pt x="2415556" y="281350"/>
                  </a:lnTo>
                  <a:lnTo>
                    <a:pt x="2428137" y="326414"/>
                  </a:lnTo>
                  <a:lnTo>
                    <a:pt x="2435807" y="372850"/>
                  </a:lnTo>
                  <a:lnTo>
                    <a:pt x="2438400" y="420242"/>
                  </a:lnTo>
                  <a:lnTo>
                    <a:pt x="2438400" y="3542156"/>
                  </a:lnTo>
                  <a:lnTo>
                    <a:pt x="2435807" y="3589549"/>
                  </a:lnTo>
                  <a:lnTo>
                    <a:pt x="2428137" y="3635985"/>
                  </a:lnTo>
                  <a:lnTo>
                    <a:pt x="2415556" y="3681049"/>
                  </a:lnTo>
                  <a:lnTo>
                    <a:pt x="2398228" y="3724330"/>
                  </a:lnTo>
                  <a:lnTo>
                    <a:pt x="2376316" y="3765414"/>
                  </a:lnTo>
                  <a:lnTo>
                    <a:pt x="2349985" y="3803887"/>
                  </a:lnTo>
                  <a:lnTo>
                    <a:pt x="2319401" y="3839337"/>
                  </a:lnTo>
                  <a:lnTo>
                    <a:pt x="2279141" y="3875793"/>
                  </a:lnTo>
                  <a:lnTo>
                    <a:pt x="2234983" y="3906237"/>
                  </a:lnTo>
                  <a:lnTo>
                    <a:pt x="2187559" y="3930396"/>
                  </a:lnTo>
                  <a:lnTo>
                    <a:pt x="2137499" y="3947992"/>
                  </a:lnTo>
                  <a:lnTo>
                    <a:pt x="2085435" y="3958752"/>
                  </a:lnTo>
                  <a:lnTo>
                    <a:pt x="2032000" y="3962400"/>
                  </a:lnTo>
                  <a:lnTo>
                    <a:pt x="406412" y="3962400"/>
                  </a:lnTo>
                  <a:lnTo>
                    <a:pt x="352992" y="3958752"/>
                  </a:lnTo>
                  <a:lnTo>
                    <a:pt x="300939" y="3947992"/>
                  </a:lnTo>
                  <a:lnTo>
                    <a:pt x="250885" y="3930396"/>
                  </a:lnTo>
                  <a:lnTo>
                    <a:pt x="203461" y="3906237"/>
                  </a:lnTo>
                  <a:lnTo>
                    <a:pt x="159301" y="3875793"/>
                  </a:lnTo>
                  <a:lnTo>
                    <a:pt x="119037" y="3839337"/>
                  </a:lnTo>
                  <a:lnTo>
                    <a:pt x="88442" y="3803887"/>
                  </a:lnTo>
                  <a:lnTo>
                    <a:pt x="62103" y="3765414"/>
                  </a:lnTo>
                  <a:lnTo>
                    <a:pt x="40184" y="3724330"/>
                  </a:lnTo>
                  <a:lnTo>
                    <a:pt x="22850" y="3681049"/>
                  </a:lnTo>
                  <a:lnTo>
                    <a:pt x="10265" y="3635985"/>
                  </a:lnTo>
                  <a:lnTo>
                    <a:pt x="2593" y="3589549"/>
                  </a:lnTo>
                  <a:lnTo>
                    <a:pt x="0" y="3542156"/>
                  </a:lnTo>
                  <a:lnTo>
                    <a:pt x="0" y="420242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951991" y="3255645"/>
            <a:ext cx="16021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FFFFFF"/>
                </a:solidFill>
                <a:latin typeface="Arial"/>
                <a:cs typeface="Arial"/>
              </a:rPr>
              <a:t>Vấn</a:t>
            </a:r>
            <a:r>
              <a:rPr sz="3600" spc="-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dirty="0">
                <a:solidFill>
                  <a:srgbClr val="FFFFFF"/>
                </a:solidFill>
                <a:latin typeface="Arial"/>
                <a:cs typeface="Arial"/>
              </a:rPr>
              <a:t>đề:</a:t>
            </a:r>
            <a:endParaRPr sz="36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33400" y="533400"/>
            <a:ext cx="8001000" cy="990600"/>
          </a:xfrm>
          <a:custGeom>
            <a:avLst/>
            <a:gdLst/>
            <a:ahLst/>
            <a:cxnLst/>
            <a:rect l="l" t="t" r="r" b="b"/>
            <a:pathLst>
              <a:path w="8001000" h="990600">
                <a:moveTo>
                  <a:pt x="8001000" y="0"/>
                </a:moveTo>
                <a:lnTo>
                  <a:pt x="0" y="0"/>
                </a:lnTo>
                <a:lnTo>
                  <a:pt x="0" y="990600"/>
                </a:lnTo>
                <a:lnTo>
                  <a:pt x="8001000" y="990600"/>
                </a:lnTo>
                <a:lnTo>
                  <a:pt x="8001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533400" y="533400"/>
            <a:ext cx="8001000" cy="990600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24003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890"/>
              </a:spcBef>
            </a:pPr>
            <a:r>
              <a:rPr sz="3200" b="0" dirty="0">
                <a:latin typeface="Arial"/>
                <a:cs typeface="Arial"/>
              </a:rPr>
              <a:t>Sử </a:t>
            </a:r>
            <a:r>
              <a:rPr sz="3200" b="0" spc="-5" dirty="0">
                <a:latin typeface="Arial"/>
                <a:cs typeface="Arial"/>
              </a:rPr>
              <a:t>dụng để giải quyết </a:t>
            </a:r>
            <a:r>
              <a:rPr sz="3200" b="0" dirty="0">
                <a:latin typeface="Arial"/>
                <a:cs typeface="Arial"/>
              </a:rPr>
              <a:t>vấn</a:t>
            </a:r>
            <a:r>
              <a:rPr sz="3200" b="0" spc="-85" dirty="0">
                <a:latin typeface="Arial"/>
                <a:cs typeface="Arial"/>
              </a:rPr>
              <a:t> </a:t>
            </a:r>
            <a:r>
              <a:rPr sz="3200" b="0" spc="-5" dirty="0">
                <a:latin typeface="Arial"/>
                <a:cs typeface="Arial"/>
              </a:rPr>
              <a:t>đề</a:t>
            </a:r>
            <a:endParaRPr sz="3200">
              <a:latin typeface="Arial"/>
              <a:cs typeface="Arial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dirty="0"/>
              <a:t>2-</a:t>
            </a:r>
            <a:fld id="{81D60167-4931-47E6-BA6A-407CBD079E47}" type="slidenum">
              <a:rPr dirty="0"/>
              <a:t>29</a:t>
            </a:fld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612140" y="271696"/>
            <a:ext cx="8227060" cy="1490793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lang="en-US" sz="3200" spc="-5" dirty="0" err="1" smtClean="0">
                <a:latin typeface="Arial"/>
                <a:cs typeface="Arial"/>
              </a:rPr>
              <a:t>Đặt</a:t>
            </a:r>
            <a:r>
              <a:rPr lang="en-US" sz="3200" spc="-5" dirty="0" smtClean="0">
                <a:latin typeface="Arial"/>
                <a:cs typeface="Arial"/>
              </a:rPr>
              <a:t> </a:t>
            </a:r>
            <a:r>
              <a:rPr lang="en-US" sz="3200" spc="-5" dirty="0" err="1" smtClean="0">
                <a:latin typeface="Arial"/>
                <a:cs typeface="Arial"/>
              </a:rPr>
              <a:t>vấn</a:t>
            </a:r>
            <a:r>
              <a:rPr lang="en-US" sz="3200" spc="-5" dirty="0" smtClean="0">
                <a:latin typeface="Arial"/>
                <a:cs typeface="Arial"/>
              </a:rPr>
              <a:t> </a:t>
            </a:r>
            <a:r>
              <a:rPr lang="en-US" sz="3200" spc="-5" dirty="0" err="1" smtClean="0">
                <a:latin typeface="Arial"/>
                <a:cs typeface="Arial"/>
              </a:rPr>
              <a:t>đề</a:t>
            </a:r>
            <a:r>
              <a:rPr lang="en-US" sz="3200" spc="-5" dirty="0" smtClean="0">
                <a:latin typeface="Arial"/>
                <a:cs typeface="Arial"/>
              </a:rPr>
              <a:t>:</a:t>
            </a:r>
            <a:br>
              <a:rPr lang="en-US" sz="3200" spc="-5" dirty="0" smtClean="0">
                <a:latin typeface="Arial"/>
                <a:cs typeface="Arial"/>
              </a:rPr>
            </a:br>
            <a:r>
              <a:rPr sz="3200" b="0" spc="-5" dirty="0" err="1" smtClean="0">
                <a:latin typeface="Arial"/>
                <a:cs typeface="Arial"/>
              </a:rPr>
              <a:t>Điều</a:t>
            </a:r>
            <a:r>
              <a:rPr sz="3200" b="0" spc="-5" dirty="0" smtClean="0">
                <a:latin typeface="Arial"/>
                <a:cs typeface="Arial"/>
              </a:rPr>
              <a:t> </a:t>
            </a:r>
            <a:r>
              <a:rPr lang="en-US" sz="3200" b="0" spc="-5" dirty="0" err="1" smtClean="0">
                <a:latin typeface="Arial"/>
                <a:cs typeface="Arial"/>
              </a:rPr>
              <a:t>gì</a:t>
            </a:r>
            <a:r>
              <a:rPr lang="en-US" sz="3200" b="0" spc="-5" dirty="0" smtClean="0">
                <a:latin typeface="Arial"/>
                <a:cs typeface="Arial"/>
              </a:rPr>
              <a:t> </a:t>
            </a:r>
            <a:r>
              <a:rPr sz="3200" b="0" dirty="0" err="1" smtClean="0">
                <a:latin typeface="Arial"/>
                <a:cs typeface="Arial"/>
              </a:rPr>
              <a:t>có</a:t>
            </a:r>
            <a:r>
              <a:rPr sz="3200" b="0" dirty="0" smtClean="0">
                <a:latin typeface="Arial"/>
                <a:cs typeface="Arial"/>
              </a:rPr>
              <a:t> </a:t>
            </a:r>
            <a:r>
              <a:rPr sz="3200" b="0" spc="-5" dirty="0">
                <a:latin typeface="Arial"/>
                <a:cs typeface="Arial"/>
              </a:rPr>
              <a:t>thể </a:t>
            </a:r>
            <a:r>
              <a:rPr sz="3200" b="0" dirty="0" err="1">
                <a:latin typeface="Arial"/>
                <a:cs typeface="Arial"/>
              </a:rPr>
              <a:t>xảy</a:t>
            </a:r>
            <a:r>
              <a:rPr sz="3200" b="0" dirty="0">
                <a:latin typeface="Arial"/>
                <a:cs typeface="Arial"/>
              </a:rPr>
              <a:t> </a:t>
            </a:r>
            <a:r>
              <a:rPr sz="3200" b="0" spc="-5" dirty="0" err="1" smtClean="0">
                <a:latin typeface="Arial"/>
                <a:cs typeface="Arial"/>
              </a:rPr>
              <a:t>ra</a:t>
            </a:r>
            <a:r>
              <a:rPr lang="en-US" sz="3200" b="0" spc="-5" dirty="0" smtClean="0">
                <a:latin typeface="Arial"/>
                <a:cs typeface="Arial"/>
              </a:rPr>
              <a:t> </a:t>
            </a:r>
            <a:r>
              <a:rPr lang="en-US" sz="3200" b="0" spc="-5" dirty="0" err="1" smtClean="0">
                <a:latin typeface="Arial"/>
                <a:cs typeface="Arial"/>
              </a:rPr>
              <a:t>khi</a:t>
            </a:r>
            <a:r>
              <a:rPr lang="en-US" sz="3200" b="0" spc="-5" dirty="0" smtClean="0">
                <a:latin typeface="Arial"/>
                <a:cs typeface="Arial"/>
              </a:rPr>
              <a:t> </a:t>
            </a:r>
            <a:r>
              <a:rPr lang="en-US" sz="3200" b="0" spc="-5" dirty="0" err="1" smtClean="0">
                <a:latin typeface="Arial"/>
                <a:cs typeface="Arial"/>
              </a:rPr>
              <a:t>bạn</a:t>
            </a:r>
            <a:r>
              <a:rPr sz="3200" b="0" spc="-5" dirty="0" smtClean="0">
                <a:latin typeface="Arial"/>
                <a:cs typeface="Arial"/>
              </a:rPr>
              <a:t>: </a:t>
            </a:r>
            <a:r>
              <a:rPr sz="3200" b="0" dirty="0">
                <a:latin typeface="Arial"/>
                <a:cs typeface="Arial"/>
              </a:rPr>
              <a:t>“Nhận được</a:t>
            </a:r>
            <a:r>
              <a:rPr sz="3200" b="0" spc="-160" dirty="0">
                <a:latin typeface="Arial"/>
                <a:cs typeface="Arial"/>
              </a:rPr>
              <a:t> </a:t>
            </a:r>
            <a:r>
              <a:rPr sz="3200" b="0" dirty="0">
                <a:latin typeface="Arial"/>
                <a:cs typeface="Arial"/>
              </a:rPr>
              <a:t>Email,  </a:t>
            </a:r>
            <a:r>
              <a:rPr sz="3200" b="0" spc="-5" dirty="0">
                <a:latin typeface="Arial"/>
                <a:cs typeface="Arial"/>
              </a:rPr>
              <a:t>nhưng </a:t>
            </a:r>
            <a:r>
              <a:rPr sz="3200" b="0" dirty="0">
                <a:latin typeface="Arial"/>
                <a:cs typeface="Arial"/>
              </a:rPr>
              <a:t>không mở </a:t>
            </a:r>
            <a:r>
              <a:rPr sz="3200" b="0" spc="-5" dirty="0">
                <a:latin typeface="Arial"/>
                <a:cs typeface="Arial"/>
              </a:rPr>
              <a:t>file đính</a:t>
            </a:r>
            <a:r>
              <a:rPr sz="3200" b="0" spc="-95" dirty="0">
                <a:latin typeface="Arial"/>
                <a:cs typeface="Arial"/>
              </a:rPr>
              <a:t> </a:t>
            </a:r>
            <a:r>
              <a:rPr sz="3200" b="0" dirty="0">
                <a:latin typeface="Arial"/>
                <a:cs typeface="Arial"/>
              </a:rPr>
              <a:t>kèm”</a:t>
            </a:r>
            <a:endParaRPr sz="3200" dirty="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172704" y="6353047"/>
            <a:ext cx="2832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000308"/>
                </a:solidFill>
                <a:latin typeface="Arial"/>
                <a:cs typeface="Arial"/>
              </a:rPr>
              <a:t>2</a:t>
            </a:r>
            <a:r>
              <a:rPr sz="1400" dirty="0">
                <a:solidFill>
                  <a:srgbClr val="000308"/>
                </a:solidFill>
                <a:latin typeface="Arial"/>
                <a:cs typeface="Arial"/>
              </a:rPr>
              <a:t>-2</a:t>
            </a:r>
            <a:endParaRPr sz="1400">
              <a:latin typeface="Arial"/>
              <a:cs typeface="Arial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381000" y="2022347"/>
            <a:ext cx="8172958" cy="4010072"/>
          </a:xfrm>
          <a:prstGeom prst="rect">
            <a:avLst/>
          </a:prstGeom>
        </p:spPr>
        <p:txBody>
          <a:bodyPr vert="horz" wrap="square" lIns="0" tIns="49530" rIns="0" bIns="0" rtlCol="0">
            <a:spAutoFit/>
          </a:bodyPr>
          <a:lstStyle/>
          <a:p>
            <a:pPr marL="12700" marR="5080">
              <a:lnSpc>
                <a:spcPts val="2380"/>
              </a:lnSpc>
              <a:spcBef>
                <a:spcPts val="390"/>
              </a:spcBef>
            </a:pPr>
            <a:r>
              <a:rPr lang="en-US" sz="2200" spc="-5" dirty="0" smtClean="0">
                <a:solidFill>
                  <a:srgbClr val="00040C"/>
                </a:solidFill>
                <a:latin typeface="Arial"/>
                <a:cs typeface="Arial"/>
              </a:rPr>
              <a:t>- </a:t>
            </a:r>
            <a:r>
              <a:rPr lang="en-US" sz="2200" spc="-5" dirty="0" err="1" smtClean="0">
                <a:solidFill>
                  <a:srgbClr val="00040C"/>
                </a:solidFill>
                <a:latin typeface="Arial"/>
                <a:cs typeface="Arial"/>
              </a:rPr>
              <a:t>Bị</a:t>
            </a:r>
            <a:r>
              <a:rPr lang="en-US" sz="2200" spc="-5" dirty="0" smtClean="0">
                <a:solidFill>
                  <a:srgbClr val="00040C"/>
                </a:solidFill>
                <a:latin typeface="Arial"/>
                <a:cs typeface="Arial"/>
              </a:rPr>
              <a:t> </a:t>
            </a:r>
            <a:r>
              <a:rPr sz="2200" spc="-5" dirty="0" err="1" smtClean="0">
                <a:solidFill>
                  <a:srgbClr val="00040C"/>
                </a:solidFill>
                <a:latin typeface="Arial"/>
                <a:cs typeface="Arial"/>
              </a:rPr>
              <a:t>lỡ</a:t>
            </a:r>
            <a:r>
              <a:rPr sz="2200" spc="-5" dirty="0" smtClean="0">
                <a:solidFill>
                  <a:srgbClr val="00040C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00040C"/>
                </a:solidFill>
                <a:latin typeface="Arial"/>
                <a:cs typeface="Arial"/>
              </a:rPr>
              <a:t>vài buổi họp </a:t>
            </a:r>
            <a:r>
              <a:rPr sz="2200" spc="-10" dirty="0">
                <a:solidFill>
                  <a:srgbClr val="00040C"/>
                </a:solidFill>
                <a:latin typeface="Arial"/>
                <a:cs typeface="Arial"/>
              </a:rPr>
              <a:t>và </a:t>
            </a:r>
            <a:r>
              <a:rPr sz="2200" spc="-5" dirty="0">
                <a:solidFill>
                  <a:srgbClr val="00040C"/>
                </a:solidFill>
                <a:latin typeface="Arial"/>
                <a:cs typeface="Arial"/>
              </a:rPr>
              <a:t>không biết các vấn đề  đã được </a:t>
            </a:r>
            <a:r>
              <a:rPr sz="2200" spc="-10" dirty="0">
                <a:solidFill>
                  <a:srgbClr val="00040C"/>
                </a:solidFill>
                <a:latin typeface="Arial"/>
                <a:cs typeface="Arial"/>
              </a:rPr>
              <a:t>quyết </a:t>
            </a:r>
            <a:r>
              <a:rPr sz="2200" spc="-5" dirty="0">
                <a:solidFill>
                  <a:srgbClr val="00040C"/>
                </a:solidFill>
                <a:latin typeface="Arial"/>
                <a:cs typeface="Arial"/>
              </a:rPr>
              <a:t>định trong các buổi</a:t>
            </a:r>
            <a:r>
              <a:rPr sz="2200" spc="80" dirty="0">
                <a:solidFill>
                  <a:srgbClr val="00040C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00040C"/>
                </a:solidFill>
                <a:latin typeface="Arial"/>
                <a:cs typeface="Arial"/>
              </a:rPr>
              <a:t>trước</a:t>
            </a:r>
            <a:endParaRPr sz="2200" dirty="0">
              <a:latin typeface="Arial"/>
              <a:cs typeface="Arial"/>
            </a:endParaRPr>
          </a:p>
          <a:p>
            <a:pPr marL="12700">
              <a:lnSpc>
                <a:spcPts val="2510"/>
              </a:lnSpc>
              <a:spcBef>
                <a:spcPts val="944"/>
              </a:spcBef>
            </a:pPr>
            <a:r>
              <a:rPr lang="en-US" sz="2200" spc="-5" dirty="0" smtClean="0">
                <a:solidFill>
                  <a:srgbClr val="00040C"/>
                </a:solidFill>
                <a:latin typeface="Arial"/>
                <a:cs typeface="Arial"/>
              </a:rPr>
              <a:t>- </a:t>
            </a:r>
            <a:r>
              <a:rPr sz="2200" spc="-5" dirty="0" err="1" smtClean="0">
                <a:solidFill>
                  <a:srgbClr val="00040C"/>
                </a:solidFill>
                <a:latin typeface="Arial"/>
                <a:cs typeface="Arial"/>
              </a:rPr>
              <a:t>Đưa</a:t>
            </a:r>
            <a:r>
              <a:rPr sz="2200" spc="-5" dirty="0" smtClean="0">
                <a:solidFill>
                  <a:srgbClr val="00040C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00040C"/>
                </a:solidFill>
                <a:latin typeface="Arial"/>
                <a:cs typeface="Arial"/>
              </a:rPr>
              <a:t>ra nhiều giả định </a:t>
            </a:r>
            <a:r>
              <a:rPr sz="2200" spc="-10" dirty="0">
                <a:solidFill>
                  <a:srgbClr val="00040C"/>
                </a:solidFill>
                <a:latin typeface="Arial"/>
                <a:cs typeface="Arial"/>
              </a:rPr>
              <a:t>về </a:t>
            </a:r>
            <a:r>
              <a:rPr sz="2200" spc="-5" dirty="0">
                <a:solidFill>
                  <a:srgbClr val="00040C"/>
                </a:solidFill>
                <a:latin typeface="Arial"/>
                <a:cs typeface="Arial"/>
              </a:rPr>
              <a:t>khách hàng </a:t>
            </a:r>
            <a:r>
              <a:rPr sz="2200" spc="-10" dirty="0" err="1">
                <a:solidFill>
                  <a:srgbClr val="00040C"/>
                </a:solidFill>
                <a:latin typeface="Arial"/>
                <a:cs typeface="Arial"/>
              </a:rPr>
              <a:t>và</a:t>
            </a:r>
            <a:r>
              <a:rPr sz="2200" spc="70" dirty="0">
                <a:solidFill>
                  <a:srgbClr val="00040C"/>
                </a:solidFill>
                <a:latin typeface="Arial"/>
                <a:cs typeface="Arial"/>
              </a:rPr>
              <a:t> </a:t>
            </a:r>
            <a:r>
              <a:rPr sz="2200" dirty="0" err="1" smtClean="0">
                <a:solidFill>
                  <a:srgbClr val="00040C"/>
                </a:solidFill>
                <a:latin typeface="Arial"/>
                <a:cs typeface="Arial"/>
              </a:rPr>
              <a:t>cách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sz="2200" spc="-5" dirty="0" err="1" smtClean="0">
                <a:solidFill>
                  <a:srgbClr val="00040C"/>
                </a:solidFill>
                <a:latin typeface="Arial"/>
                <a:cs typeface="Arial"/>
              </a:rPr>
              <a:t>kinh</a:t>
            </a:r>
            <a:r>
              <a:rPr sz="2200" spc="-5" dirty="0" smtClean="0">
                <a:solidFill>
                  <a:srgbClr val="00040C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00040C"/>
                </a:solidFill>
                <a:latin typeface="Arial"/>
                <a:cs typeface="Arial"/>
              </a:rPr>
              <a:t>doanh không dựa trên dữ kiện</a:t>
            </a:r>
            <a:r>
              <a:rPr sz="2200" spc="65" dirty="0">
                <a:solidFill>
                  <a:srgbClr val="00040C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00040C"/>
                </a:solidFill>
                <a:latin typeface="Arial"/>
                <a:cs typeface="Arial"/>
              </a:rPr>
              <a:t>nào</a:t>
            </a:r>
            <a:endParaRPr sz="22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84"/>
              </a:spcBef>
            </a:pPr>
            <a:r>
              <a:rPr lang="en-US" sz="2200" spc="-5" dirty="0" smtClean="0">
                <a:solidFill>
                  <a:srgbClr val="00040C"/>
                </a:solidFill>
                <a:latin typeface="Arial"/>
                <a:cs typeface="Arial"/>
              </a:rPr>
              <a:t>- </a:t>
            </a:r>
            <a:r>
              <a:rPr sz="2200" spc="-5" dirty="0" err="1" smtClean="0">
                <a:solidFill>
                  <a:srgbClr val="00040C"/>
                </a:solidFill>
                <a:latin typeface="Arial"/>
                <a:cs typeface="Arial"/>
              </a:rPr>
              <a:t>Lãng</a:t>
            </a:r>
            <a:r>
              <a:rPr sz="2200" spc="-5" dirty="0" smtClean="0">
                <a:solidFill>
                  <a:srgbClr val="00040C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00040C"/>
                </a:solidFill>
                <a:latin typeface="Arial"/>
                <a:cs typeface="Arial"/>
              </a:rPr>
              <a:t>phí thời gian để nói lại những vấn đề</a:t>
            </a:r>
            <a:r>
              <a:rPr sz="2200" spc="85" dirty="0">
                <a:solidFill>
                  <a:srgbClr val="00040C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00040C"/>
                </a:solidFill>
                <a:latin typeface="Arial"/>
                <a:cs typeface="Arial"/>
              </a:rPr>
              <a:t>cũ</a:t>
            </a:r>
            <a:endParaRPr sz="22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780"/>
              </a:spcBef>
            </a:pPr>
            <a:r>
              <a:rPr lang="en-US" sz="2200" spc="-5" dirty="0" smtClean="0">
                <a:solidFill>
                  <a:srgbClr val="00040C"/>
                </a:solidFill>
                <a:latin typeface="Arial"/>
                <a:cs typeface="Arial"/>
              </a:rPr>
              <a:t>- </a:t>
            </a:r>
            <a:r>
              <a:rPr sz="2200" spc="-5" dirty="0" err="1" smtClean="0">
                <a:solidFill>
                  <a:srgbClr val="00040C"/>
                </a:solidFill>
                <a:latin typeface="Arial"/>
                <a:cs typeface="Arial"/>
              </a:rPr>
              <a:t>Gián</a:t>
            </a:r>
            <a:r>
              <a:rPr sz="2200" spc="-5" dirty="0" smtClean="0">
                <a:solidFill>
                  <a:srgbClr val="00040C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00040C"/>
                </a:solidFill>
                <a:latin typeface="Arial"/>
                <a:cs typeface="Arial"/>
              </a:rPr>
              <a:t>đoạn </a:t>
            </a:r>
            <a:r>
              <a:rPr sz="2200" dirty="0">
                <a:solidFill>
                  <a:srgbClr val="00040C"/>
                </a:solidFill>
                <a:latin typeface="Arial"/>
                <a:cs typeface="Arial"/>
              </a:rPr>
              <a:t>cuộc </a:t>
            </a:r>
            <a:r>
              <a:rPr sz="2200" spc="-5" dirty="0">
                <a:solidFill>
                  <a:srgbClr val="00040C"/>
                </a:solidFill>
                <a:latin typeface="Arial"/>
                <a:cs typeface="Arial"/>
              </a:rPr>
              <a:t>họp </a:t>
            </a:r>
            <a:r>
              <a:rPr sz="2200" spc="-10" dirty="0">
                <a:solidFill>
                  <a:srgbClr val="00040C"/>
                </a:solidFill>
                <a:latin typeface="Arial"/>
                <a:cs typeface="Arial"/>
              </a:rPr>
              <a:t>vì </a:t>
            </a:r>
            <a:r>
              <a:rPr sz="2200" spc="-5" dirty="0">
                <a:solidFill>
                  <a:srgbClr val="00040C"/>
                </a:solidFill>
                <a:latin typeface="Arial"/>
                <a:cs typeface="Arial"/>
              </a:rPr>
              <a:t>điện</a:t>
            </a:r>
            <a:r>
              <a:rPr sz="2200" spc="40" dirty="0">
                <a:solidFill>
                  <a:srgbClr val="00040C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00040C"/>
                </a:solidFill>
                <a:latin typeface="Arial"/>
                <a:cs typeface="Arial"/>
              </a:rPr>
              <a:t>thoại</a:t>
            </a:r>
            <a:endParaRPr sz="2200" dirty="0">
              <a:latin typeface="Arial"/>
              <a:cs typeface="Arial"/>
            </a:endParaRPr>
          </a:p>
          <a:p>
            <a:pPr marL="12700">
              <a:lnSpc>
                <a:spcPts val="2510"/>
              </a:lnSpc>
              <a:spcBef>
                <a:spcPts val="855"/>
              </a:spcBef>
            </a:pPr>
            <a:r>
              <a:rPr lang="en-US" sz="2200" spc="-5" dirty="0" smtClean="0">
                <a:solidFill>
                  <a:srgbClr val="00040C"/>
                </a:solidFill>
                <a:latin typeface="Arial"/>
                <a:cs typeface="Arial"/>
              </a:rPr>
              <a:t>- </a:t>
            </a:r>
            <a:r>
              <a:rPr sz="2200" spc="-5" dirty="0" err="1" smtClean="0">
                <a:solidFill>
                  <a:srgbClr val="00040C"/>
                </a:solidFill>
                <a:latin typeface="Arial"/>
                <a:cs typeface="Arial"/>
              </a:rPr>
              <a:t>Liệu</a:t>
            </a:r>
            <a:r>
              <a:rPr sz="2200" spc="-5" dirty="0" smtClean="0">
                <a:solidFill>
                  <a:srgbClr val="00040C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00040C"/>
                </a:solidFill>
                <a:latin typeface="Arial"/>
                <a:cs typeface="Arial"/>
              </a:rPr>
              <a:t>bạn </a:t>
            </a:r>
            <a:r>
              <a:rPr sz="2200" dirty="0">
                <a:solidFill>
                  <a:srgbClr val="00040C"/>
                </a:solidFill>
                <a:latin typeface="Arial"/>
                <a:cs typeface="Arial"/>
              </a:rPr>
              <a:t>có </a:t>
            </a:r>
            <a:r>
              <a:rPr sz="2200" spc="-5" dirty="0">
                <a:solidFill>
                  <a:srgbClr val="00040C"/>
                </a:solidFill>
                <a:latin typeface="Arial"/>
                <a:cs typeface="Arial"/>
              </a:rPr>
              <a:t>muốn tiếp tục làm việc </a:t>
            </a:r>
            <a:r>
              <a:rPr sz="2200" spc="-5" dirty="0" err="1">
                <a:solidFill>
                  <a:srgbClr val="00040C"/>
                </a:solidFill>
                <a:latin typeface="Arial"/>
                <a:cs typeface="Arial"/>
              </a:rPr>
              <a:t>với</a:t>
            </a:r>
            <a:r>
              <a:rPr sz="2200" spc="60" dirty="0">
                <a:solidFill>
                  <a:srgbClr val="00040C"/>
                </a:solidFill>
                <a:latin typeface="Arial"/>
                <a:cs typeface="Arial"/>
              </a:rPr>
              <a:t> </a:t>
            </a:r>
            <a:r>
              <a:rPr sz="2200" spc="-5" dirty="0" err="1" smtClean="0">
                <a:solidFill>
                  <a:srgbClr val="00040C"/>
                </a:solidFill>
                <a:latin typeface="Arial"/>
                <a:cs typeface="Arial"/>
              </a:rPr>
              <a:t>những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sz="2200" spc="-5" dirty="0" err="1" smtClean="0">
                <a:solidFill>
                  <a:srgbClr val="00040C"/>
                </a:solidFill>
                <a:latin typeface="Arial"/>
                <a:cs typeface="Arial"/>
              </a:rPr>
              <a:t>người</a:t>
            </a:r>
            <a:r>
              <a:rPr sz="2200" spc="-5" dirty="0" smtClean="0">
                <a:solidFill>
                  <a:srgbClr val="00040C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00040C"/>
                </a:solidFill>
                <a:latin typeface="Arial"/>
                <a:cs typeface="Arial"/>
              </a:rPr>
              <a:t>luôn bị lỡ thông</a:t>
            </a:r>
            <a:r>
              <a:rPr sz="2200" spc="10" dirty="0">
                <a:solidFill>
                  <a:srgbClr val="00040C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00040C"/>
                </a:solidFill>
                <a:latin typeface="Arial"/>
                <a:cs typeface="Arial"/>
              </a:rPr>
              <a:t>tin?</a:t>
            </a:r>
            <a:endParaRPr sz="2200" dirty="0">
              <a:latin typeface="Arial"/>
              <a:cs typeface="Arial"/>
            </a:endParaRPr>
          </a:p>
          <a:p>
            <a:pPr marL="12700">
              <a:lnSpc>
                <a:spcPts val="2510"/>
              </a:lnSpc>
              <a:spcBef>
                <a:spcPts val="1764"/>
              </a:spcBef>
            </a:pPr>
            <a:r>
              <a:rPr lang="en-US" sz="2200" spc="-5" dirty="0" smtClean="0">
                <a:solidFill>
                  <a:srgbClr val="00040C"/>
                </a:solidFill>
                <a:latin typeface="Arial"/>
                <a:cs typeface="Arial"/>
              </a:rPr>
              <a:t>- </a:t>
            </a:r>
            <a:r>
              <a:rPr sz="2200" spc="-5" dirty="0" err="1" smtClean="0">
                <a:solidFill>
                  <a:srgbClr val="00040C"/>
                </a:solidFill>
                <a:latin typeface="Arial"/>
                <a:cs typeface="Arial"/>
              </a:rPr>
              <a:t>Sếp</a:t>
            </a:r>
            <a:r>
              <a:rPr sz="2200" spc="-5" dirty="0" smtClean="0">
                <a:solidFill>
                  <a:srgbClr val="00040C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00040C"/>
                </a:solidFill>
                <a:latin typeface="Arial"/>
                <a:cs typeface="Arial"/>
              </a:rPr>
              <a:t>đã tới </a:t>
            </a:r>
            <a:r>
              <a:rPr sz="2200" dirty="0">
                <a:solidFill>
                  <a:srgbClr val="00040C"/>
                </a:solidFill>
                <a:latin typeface="Arial"/>
                <a:cs typeface="Arial"/>
              </a:rPr>
              <a:t>cuộc </a:t>
            </a:r>
            <a:r>
              <a:rPr sz="2200" spc="-5" dirty="0">
                <a:solidFill>
                  <a:srgbClr val="00040C"/>
                </a:solidFill>
                <a:latin typeface="Arial"/>
                <a:cs typeface="Arial"/>
              </a:rPr>
              <a:t>họp. Liệu bạn có thể </a:t>
            </a:r>
            <a:r>
              <a:rPr sz="2200" spc="-5" dirty="0" err="1">
                <a:solidFill>
                  <a:srgbClr val="00040C"/>
                </a:solidFill>
                <a:latin typeface="Arial"/>
                <a:cs typeface="Arial"/>
              </a:rPr>
              <a:t>kể</a:t>
            </a:r>
            <a:r>
              <a:rPr sz="2200" spc="55" dirty="0">
                <a:solidFill>
                  <a:srgbClr val="00040C"/>
                </a:solidFill>
                <a:latin typeface="Arial"/>
                <a:cs typeface="Arial"/>
              </a:rPr>
              <a:t> </a:t>
            </a:r>
            <a:r>
              <a:rPr sz="2200" spc="-10" dirty="0" err="1" smtClean="0">
                <a:solidFill>
                  <a:srgbClr val="00040C"/>
                </a:solidFill>
                <a:latin typeface="Arial"/>
                <a:cs typeface="Arial"/>
              </a:rPr>
              <a:t>lại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sz="2200" spc="-5" dirty="0" err="1" smtClean="0">
                <a:solidFill>
                  <a:srgbClr val="00040C"/>
                </a:solidFill>
                <a:latin typeface="Arial"/>
                <a:cs typeface="Arial"/>
              </a:rPr>
              <a:t>các</a:t>
            </a:r>
            <a:r>
              <a:rPr sz="2200" spc="-5" dirty="0" smtClean="0">
                <a:solidFill>
                  <a:srgbClr val="00040C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00040C"/>
                </a:solidFill>
                <a:latin typeface="Arial"/>
                <a:cs typeface="Arial"/>
              </a:rPr>
              <a:t>vấn đề của</a:t>
            </a:r>
            <a:r>
              <a:rPr sz="2200" spc="15" dirty="0">
                <a:solidFill>
                  <a:srgbClr val="00040C"/>
                </a:solidFill>
                <a:latin typeface="Arial"/>
                <a:cs typeface="Arial"/>
              </a:rPr>
              <a:t> </a:t>
            </a:r>
            <a:r>
              <a:rPr sz="2200" spc="-5" dirty="0" err="1">
                <a:solidFill>
                  <a:srgbClr val="00040C"/>
                </a:solidFill>
                <a:latin typeface="Arial"/>
                <a:cs typeface="Arial"/>
              </a:rPr>
              <a:t>nhóm</a:t>
            </a:r>
            <a:r>
              <a:rPr sz="2200" spc="-5" dirty="0" smtClean="0">
                <a:solidFill>
                  <a:srgbClr val="00040C"/>
                </a:solidFill>
                <a:latin typeface="Arial"/>
                <a:cs typeface="Arial"/>
              </a:rPr>
              <a:t>?</a:t>
            </a:r>
            <a:endParaRPr sz="22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28637" y="528637"/>
            <a:ext cx="8620125" cy="1000125"/>
            <a:chOff x="528637" y="528637"/>
            <a:chExt cx="8620125" cy="1000125"/>
          </a:xfrm>
        </p:grpSpPr>
        <p:sp>
          <p:nvSpPr>
            <p:cNvPr id="3" name="object 3"/>
            <p:cNvSpPr/>
            <p:nvPr/>
          </p:nvSpPr>
          <p:spPr>
            <a:xfrm>
              <a:off x="533400" y="533400"/>
              <a:ext cx="8610600" cy="990600"/>
            </a:xfrm>
            <a:custGeom>
              <a:avLst/>
              <a:gdLst/>
              <a:ahLst/>
              <a:cxnLst/>
              <a:rect l="l" t="t" r="r" b="b"/>
              <a:pathLst>
                <a:path w="8610600" h="990600">
                  <a:moveTo>
                    <a:pt x="8610600" y="0"/>
                  </a:moveTo>
                  <a:lnTo>
                    <a:pt x="0" y="0"/>
                  </a:lnTo>
                  <a:lnTo>
                    <a:pt x="0" y="990600"/>
                  </a:lnTo>
                  <a:lnTo>
                    <a:pt x="8610600" y="990600"/>
                  </a:lnTo>
                  <a:lnTo>
                    <a:pt x="86106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533400" y="533400"/>
              <a:ext cx="8610600" cy="990600"/>
            </a:xfrm>
            <a:custGeom>
              <a:avLst/>
              <a:gdLst/>
              <a:ahLst/>
              <a:cxnLst/>
              <a:rect l="l" t="t" r="r" b="b"/>
              <a:pathLst>
                <a:path w="8610600" h="990600">
                  <a:moveTo>
                    <a:pt x="0" y="990600"/>
                  </a:moveTo>
                  <a:lnTo>
                    <a:pt x="8610600" y="990600"/>
                  </a:lnTo>
                  <a:lnTo>
                    <a:pt x="8610600" y="0"/>
                  </a:lnTo>
                  <a:lnTo>
                    <a:pt x="0" y="0"/>
                  </a:lnTo>
                  <a:lnTo>
                    <a:pt x="0" y="990600"/>
                  </a:lnTo>
                  <a:close/>
                </a:path>
              </a:pathLst>
            </a:custGeom>
            <a:ln w="9525">
              <a:solidFill>
                <a:srgbClr val="00030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8547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Sử dụng các hệ thống </a:t>
            </a:r>
            <a:r>
              <a:rPr spc="-10" dirty="0"/>
              <a:t>cộng </a:t>
            </a:r>
            <a:r>
              <a:rPr spc="-5" dirty="0"/>
              <a:t>tác để quản lý dự</a:t>
            </a:r>
            <a:r>
              <a:rPr spc="135" dirty="0"/>
              <a:t> </a:t>
            </a:r>
            <a:r>
              <a:rPr dirty="0"/>
              <a:t>án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dirty="0"/>
              <a:t>2-</a:t>
            </a:r>
            <a:fld id="{81D60167-4931-47E6-BA6A-407CBD079E47}" type="slidenum">
              <a:rPr dirty="0"/>
              <a:t>30</a:t>
            </a:fld>
            <a:endParaRPr dirty="0"/>
          </a:p>
        </p:txBody>
      </p:sp>
      <p:graphicFrame>
        <p:nvGraphicFramePr>
          <p:cNvPr id="6" name="object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4592025"/>
              </p:ext>
            </p:extLst>
          </p:nvPr>
        </p:nvGraphicFramePr>
        <p:xfrm>
          <a:off x="617537" y="1593850"/>
          <a:ext cx="8215629" cy="4622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24915"/>
                <a:gridCol w="3963670"/>
                <a:gridCol w="3027044"/>
              </a:tblGrid>
              <a:tr h="390144">
                <a:tc>
                  <a:txBody>
                    <a:bodyPr/>
                    <a:lstStyle/>
                    <a:p>
                      <a:pPr marL="20764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4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Giai</a:t>
                      </a:r>
                      <a:r>
                        <a:rPr sz="1400" b="1" spc="-4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4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đoạn</a:t>
                      </a:r>
                      <a:endParaRPr sz="1400" dirty="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3CAB"/>
                    </a:solidFill>
                  </a:tcPr>
                </a:tc>
                <a:tc>
                  <a:txBody>
                    <a:bodyPr/>
                    <a:lstStyle/>
                    <a:p>
                      <a:pPr marL="117411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4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Công việc phải</a:t>
                      </a:r>
                      <a:r>
                        <a:rPr sz="1400" b="1" spc="-5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4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làm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3CAB"/>
                    </a:solidFill>
                  </a:tcPr>
                </a:tc>
                <a:tc>
                  <a:txBody>
                    <a:bodyPr/>
                    <a:lstStyle/>
                    <a:p>
                      <a:pPr marL="81026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4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Công cụ hợp</a:t>
                      </a:r>
                      <a:r>
                        <a:rPr sz="1400" b="1" spc="-5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4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tác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3CAB"/>
                    </a:solidFill>
                  </a:tcPr>
                </a:tc>
              </a:tr>
              <a:tr h="1058164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b="1" i="1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Khởi</a:t>
                      </a:r>
                      <a:r>
                        <a:rPr sz="1400" b="1" i="1" spc="-2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400" b="1" i="1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tạo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EE1"/>
                    </a:solidFill>
                  </a:tcPr>
                </a:tc>
                <a:tc>
                  <a:txBody>
                    <a:bodyPr/>
                    <a:lstStyle/>
                    <a:p>
                      <a:pPr marL="91440" marR="1489710">
                        <a:lnSpc>
                          <a:spcPct val="100800"/>
                        </a:lnSpc>
                        <a:spcBef>
                          <a:spcPts val="330"/>
                        </a:spcBef>
                      </a:pPr>
                      <a:r>
                        <a:rPr sz="1200" spc="-114" dirty="0" err="1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Q</a:t>
                      </a:r>
                      <a:r>
                        <a:rPr sz="1200" spc="-114" dirty="0" err="1">
                          <a:solidFill>
                            <a:srgbClr val="000308"/>
                          </a:solidFill>
                          <a:latin typeface="Tahoma"/>
                          <a:cs typeface="Tahoma"/>
                        </a:rPr>
                        <a:t>uyền</a:t>
                      </a:r>
                      <a:r>
                        <a:rPr sz="1200" spc="-114" dirty="0">
                          <a:solidFill>
                            <a:srgbClr val="000308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185" dirty="0" err="1" smtClean="0">
                          <a:solidFill>
                            <a:srgbClr val="000308"/>
                          </a:solidFill>
                          <a:latin typeface="Tahoma"/>
                          <a:cs typeface="Tahoma"/>
                        </a:rPr>
                        <a:t>của</a:t>
                      </a:r>
                      <a:r>
                        <a:rPr lang="en-US" sz="1200" spc="-185" dirty="0" smtClean="0">
                          <a:solidFill>
                            <a:srgbClr val="000308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185" dirty="0" smtClean="0">
                          <a:solidFill>
                            <a:srgbClr val="000308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5" dirty="0">
                          <a:solidFill>
                            <a:srgbClr val="000308"/>
                          </a:solidFill>
                          <a:latin typeface="Tahoma"/>
                          <a:cs typeface="Tahoma"/>
                        </a:rPr>
                        <a:t>nhóm </a:t>
                      </a:r>
                      <a:r>
                        <a:rPr sz="1200" dirty="0">
                          <a:solidFill>
                            <a:srgbClr val="000308"/>
                          </a:solidFill>
                          <a:latin typeface="Tahoma"/>
                          <a:cs typeface="Tahoma"/>
                        </a:rPr>
                        <a:t>nghiên </a:t>
                      </a:r>
                      <a:r>
                        <a:rPr sz="1200" spc="-160" dirty="0" err="1">
                          <a:solidFill>
                            <a:srgbClr val="000308"/>
                          </a:solidFill>
                          <a:latin typeface="Tahoma"/>
                          <a:cs typeface="Tahoma"/>
                        </a:rPr>
                        <a:t>cứu</a:t>
                      </a:r>
                      <a:r>
                        <a:rPr sz="1200" spc="-160" dirty="0">
                          <a:solidFill>
                            <a:srgbClr val="000308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lang="en-US" sz="1200" spc="-160" dirty="0" smtClean="0">
                          <a:solidFill>
                            <a:srgbClr val="000308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5" dirty="0" err="1" smtClean="0">
                          <a:solidFill>
                            <a:srgbClr val="000308"/>
                          </a:solidFill>
                          <a:latin typeface="Tahoma"/>
                          <a:cs typeface="Tahoma"/>
                        </a:rPr>
                        <a:t>là</a:t>
                      </a:r>
                      <a:r>
                        <a:rPr sz="1200" spc="-5" dirty="0" smtClean="0">
                          <a:solidFill>
                            <a:srgbClr val="000308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5" dirty="0">
                          <a:solidFill>
                            <a:srgbClr val="000308"/>
                          </a:solidFill>
                          <a:latin typeface="Tahoma"/>
                          <a:cs typeface="Tahoma"/>
                        </a:rPr>
                        <a:t>gì</a:t>
                      </a:r>
                      <a:r>
                        <a:rPr sz="1200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?  </a:t>
                      </a:r>
                      <a:r>
                        <a:rPr sz="1200" spc="-180" dirty="0" err="1">
                          <a:solidFill>
                            <a:srgbClr val="000308"/>
                          </a:solidFill>
                          <a:latin typeface="Tahoma"/>
                          <a:cs typeface="Tahoma"/>
                        </a:rPr>
                        <a:t>Mục</a:t>
                      </a:r>
                      <a:r>
                        <a:rPr sz="1200" spc="-180" dirty="0">
                          <a:solidFill>
                            <a:srgbClr val="000308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lang="en-US" sz="1200" spc="-180" dirty="0" smtClean="0">
                          <a:solidFill>
                            <a:srgbClr val="000308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dirty="0" err="1" smtClean="0">
                          <a:solidFill>
                            <a:srgbClr val="000308"/>
                          </a:solidFill>
                          <a:latin typeface="Tahoma"/>
                          <a:cs typeface="Tahoma"/>
                        </a:rPr>
                        <a:t>đích</a:t>
                      </a:r>
                      <a:r>
                        <a:rPr sz="1200" dirty="0" smtClean="0">
                          <a:solidFill>
                            <a:srgbClr val="000308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185" dirty="0" err="1">
                          <a:solidFill>
                            <a:srgbClr val="000308"/>
                          </a:solidFill>
                          <a:latin typeface="Tahoma"/>
                          <a:cs typeface="Tahoma"/>
                        </a:rPr>
                        <a:t>của</a:t>
                      </a:r>
                      <a:r>
                        <a:rPr sz="1200" spc="-185" dirty="0">
                          <a:solidFill>
                            <a:srgbClr val="000308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lang="en-US" sz="1200" spc="-185" dirty="0" smtClean="0">
                          <a:solidFill>
                            <a:srgbClr val="000308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5" dirty="0" err="1" smtClean="0">
                          <a:solidFill>
                            <a:srgbClr val="000308"/>
                          </a:solidFill>
                          <a:latin typeface="Tahoma"/>
                          <a:cs typeface="Tahoma"/>
                        </a:rPr>
                        <a:t>nhóm</a:t>
                      </a:r>
                      <a:r>
                        <a:rPr sz="1200" spc="-5" dirty="0" smtClean="0">
                          <a:solidFill>
                            <a:srgbClr val="000308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5" dirty="0">
                          <a:solidFill>
                            <a:srgbClr val="000308"/>
                          </a:solidFill>
                          <a:latin typeface="Tahoma"/>
                          <a:cs typeface="Tahoma"/>
                        </a:rPr>
                        <a:t>là</a:t>
                      </a:r>
                      <a:r>
                        <a:rPr sz="1200" spc="-15" dirty="0">
                          <a:solidFill>
                            <a:srgbClr val="000308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5" dirty="0">
                          <a:solidFill>
                            <a:srgbClr val="000308"/>
                          </a:solidFill>
                          <a:latin typeface="Tahoma"/>
                          <a:cs typeface="Tahoma"/>
                        </a:rPr>
                        <a:t>gì?</a:t>
                      </a:r>
                      <a:endParaRPr sz="1200" dirty="0">
                        <a:latin typeface="Tahoma"/>
                        <a:cs typeface="Tahoma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sz="1200" spc="-5" dirty="0">
                          <a:solidFill>
                            <a:srgbClr val="000308"/>
                          </a:solidFill>
                          <a:latin typeface="Tahoma"/>
                          <a:cs typeface="Tahoma"/>
                        </a:rPr>
                        <a:t>Ai là thành viên </a:t>
                      </a:r>
                      <a:r>
                        <a:rPr sz="1200" spc="-185" dirty="0" err="1">
                          <a:solidFill>
                            <a:srgbClr val="000308"/>
                          </a:solidFill>
                          <a:latin typeface="Tahoma"/>
                          <a:cs typeface="Tahoma"/>
                        </a:rPr>
                        <a:t>của</a:t>
                      </a:r>
                      <a:r>
                        <a:rPr sz="1200" spc="-155" dirty="0">
                          <a:solidFill>
                            <a:srgbClr val="000308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lang="en-US" sz="1200" spc="-155" dirty="0" smtClean="0">
                          <a:solidFill>
                            <a:srgbClr val="000308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135" dirty="0" err="1" smtClean="0">
                          <a:solidFill>
                            <a:srgbClr val="000308"/>
                          </a:solidFill>
                          <a:latin typeface="Tahoma"/>
                          <a:cs typeface="Tahoma"/>
                        </a:rPr>
                        <a:t>đội</a:t>
                      </a:r>
                      <a:r>
                        <a:rPr sz="1200" spc="-135" dirty="0">
                          <a:solidFill>
                            <a:srgbClr val="000308"/>
                          </a:solidFill>
                          <a:latin typeface="Tahoma"/>
                          <a:cs typeface="Tahoma"/>
                        </a:rPr>
                        <a:t>?</a:t>
                      </a:r>
                      <a:endParaRPr sz="1200" dirty="0">
                        <a:latin typeface="Tahoma"/>
                        <a:cs typeface="Tahoma"/>
                      </a:endParaRPr>
                    </a:p>
                    <a:p>
                      <a:pPr marL="91440" marR="324485">
                        <a:lnSpc>
                          <a:spcPts val="1430"/>
                        </a:lnSpc>
                        <a:spcBef>
                          <a:spcPts val="55"/>
                        </a:spcBef>
                      </a:pPr>
                      <a:r>
                        <a:rPr sz="1200" spc="-95" dirty="0">
                          <a:solidFill>
                            <a:srgbClr val="000308"/>
                          </a:solidFill>
                          <a:latin typeface="Tahoma"/>
                          <a:cs typeface="Tahoma"/>
                        </a:rPr>
                        <a:t>Những </a:t>
                      </a:r>
                      <a:r>
                        <a:rPr sz="1200" spc="-5" dirty="0">
                          <a:solidFill>
                            <a:srgbClr val="000308"/>
                          </a:solidFill>
                          <a:latin typeface="Tahoma"/>
                          <a:cs typeface="Tahoma"/>
                        </a:rPr>
                        <a:t>gì </a:t>
                      </a:r>
                      <a:r>
                        <a:rPr sz="1200" spc="-250" dirty="0" err="1">
                          <a:solidFill>
                            <a:srgbClr val="000308"/>
                          </a:solidFill>
                          <a:latin typeface="Tahoma"/>
                          <a:cs typeface="Tahoma"/>
                        </a:rPr>
                        <a:t>được</a:t>
                      </a:r>
                      <a:r>
                        <a:rPr sz="1200" spc="-250" dirty="0">
                          <a:solidFill>
                            <a:srgbClr val="000308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lang="en-US" sz="1200" spc="-250" dirty="0" smtClean="0">
                          <a:solidFill>
                            <a:srgbClr val="000308"/>
                          </a:solidFill>
                          <a:latin typeface="Tahoma"/>
                          <a:cs typeface="Tahoma"/>
                        </a:rPr>
                        <a:t>   </a:t>
                      </a:r>
                      <a:r>
                        <a:rPr sz="1200" spc="-5" dirty="0" err="1" smtClean="0">
                          <a:solidFill>
                            <a:srgbClr val="000308"/>
                          </a:solidFill>
                          <a:latin typeface="Tahoma"/>
                          <a:cs typeface="Tahoma"/>
                        </a:rPr>
                        <a:t>mong</a:t>
                      </a:r>
                      <a:r>
                        <a:rPr sz="1200" spc="-5" dirty="0" smtClean="0">
                          <a:solidFill>
                            <a:srgbClr val="000308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175" dirty="0">
                          <a:solidFill>
                            <a:srgbClr val="000308"/>
                          </a:solidFill>
                          <a:latin typeface="Tahoma"/>
                          <a:cs typeface="Tahoma"/>
                        </a:rPr>
                        <a:t>đợi </a:t>
                      </a:r>
                      <a:r>
                        <a:rPr sz="1200" spc="-245" dirty="0">
                          <a:solidFill>
                            <a:srgbClr val="000308"/>
                          </a:solidFill>
                          <a:latin typeface="Tahoma"/>
                          <a:cs typeface="Tahoma"/>
                        </a:rPr>
                        <a:t>từ </a:t>
                      </a:r>
                      <a:r>
                        <a:rPr sz="1200" spc="-5" dirty="0">
                          <a:solidFill>
                            <a:srgbClr val="000308"/>
                          </a:solidFill>
                          <a:latin typeface="Tahoma"/>
                          <a:cs typeface="Tahoma"/>
                        </a:rPr>
                        <a:t>thành viên trong nhóm?  </a:t>
                      </a:r>
                      <a:r>
                        <a:rPr sz="1200" spc="-25" dirty="0">
                          <a:solidFill>
                            <a:srgbClr val="000308"/>
                          </a:solidFill>
                          <a:latin typeface="Tahoma"/>
                          <a:cs typeface="Tahoma"/>
                        </a:rPr>
                        <a:t>Vai </a:t>
                      </a:r>
                      <a:r>
                        <a:rPr sz="1200" spc="-5" dirty="0">
                          <a:solidFill>
                            <a:srgbClr val="000308"/>
                          </a:solidFill>
                          <a:latin typeface="Tahoma"/>
                          <a:cs typeface="Tahoma"/>
                        </a:rPr>
                        <a:t>trò và </a:t>
                      </a:r>
                      <a:r>
                        <a:rPr sz="1200" spc="-114" dirty="0">
                          <a:solidFill>
                            <a:srgbClr val="000308"/>
                          </a:solidFill>
                          <a:latin typeface="Tahoma"/>
                          <a:cs typeface="Tahoma"/>
                        </a:rPr>
                        <a:t>quyền </a:t>
                      </a:r>
                      <a:r>
                        <a:rPr sz="1200" spc="-5" dirty="0">
                          <a:solidFill>
                            <a:srgbClr val="000308"/>
                          </a:solidFill>
                          <a:latin typeface="Tahoma"/>
                          <a:cs typeface="Tahoma"/>
                        </a:rPr>
                        <a:t>thành viên trong nhóm là</a:t>
                      </a:r>
                      <a:r>
                        <a:rPr sz="1200" spc="-80" dirty="0">
                          <a:solidFill>
                            <a:srgbClr val="000308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5" dirty="0">
                          <a:solidFill>
                            <a:srgbClr val="000308"/>
                          </a:solidFill>
                          <a:latin typeface="Tahoma"/>
                          <a:cs typeface="Tahoma"/>
                        </a:rPr>
                        <a:t>gì?</a:t>
                      </a:r>
                      <a:endParaRPr sz="1200" dirty="0">
                        <a:latin typeface="Tahoma"/>
                        <a:cs typeface="Tahoma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EE1"/>
                    </a:solidFill>
                  </a:tcPr>
                </a:tc>
                <a:tc>
                  <a:txBody>
                    <a:bodyPr/>
                    <a:lstStyle/>
                    <a:p>
                      <a:pPr marL="92710" marR="1536700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200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C</a:t>
                      </a:r>
                      <a:r>
                        <a:rPr sz="1200" spc="-5" dirty="0">
                          <a:solidFill>
                            <a:srgbClr val="000308"/>
                          </a:solidFill>
                          <a:latin typeface="Tahoma"/>
                          <a:cs typeface="Tahoma"/>
                        </a:rPr>
                        <a:t>ác </a:t>
                      </a:r>
                      <a:r>
                        <a:rPr sz="1200" spc="-145" dirty="0">
                          <a:solidFill>
                            <a:srgbClr val="000308"/>
                          </a:solidFill>
                          <a:latin typeface="Tahoma"/>
                          <a:cs typeface="Tahoma"/>
                        </a:rPr>
                        <a:t>cuộc </a:t>
                      </a:r>
                      <a:r>
                        <a:rPr sz="1200" spc="-140" dirty="0">
                          <a:solidFill>
                            <a:srgbClr val="000308"/>
                          </a:solidFill>
                          <a:latin typeface="Tahoma"/>
                          <a:cs typeface="Tahoma"/>
                        </a:rPr>
                        <a:t>điều </a:t>
                      </a:r>
                      <a:r>
                        <a:rPr sz="1200" spc="-15" dirty="0">
                          <a:solidFill>
                            <a:srgbClr val="000308"/>
                          </a:solidFill>
                          <a:latin typeface="Tahoma"/>
                          <a:cs typeface="Tahoma"/>
                        </a:rPr>
                        <a:t>tra  </a:t>
                      </a:r>
                      <a:r>
                        <a:rPr sz="1200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D</a:t>
                      </a:r>
                      <a:r>
                        <a:rPr sz="1200" spc="-5" dirty="0">
                          <a:solidFill>
                            <a:srgbClr val="000308"/>
                          </a:solidFill>
                          <a:latin typeface="Tahoma"/>
                          <a:cs typeface="Tahoma"/>
                        </a:rPr>
                        <a:t>anh sách </a:t>
                      </a:r>
                      <a:r>
                        <a:rPr sz="1200" spc="-150" dirty="0">
                          <a:solidFill>
                            <a:srgbClr val="000308"/>
                          </a:solidFill>
                          <a:latin typeface="Tahoma"/>
                          <a:cs typeface="Tahoma"/>
                        </a:rPr>
                        <a:t>thảo </a:t>
                      </a:r>
                      <a:r>
                        <a:rPr sz="1200" spc="-145" dirty="0">
                          <a:solidFill>
                            <a:srgbClr val="000308"/>
                          </a:solidFill>
                          <a:latin typeface="Tahoma"/>
                          <a:cs typeface="Tahoma"/>
                        </a:rPr>
                        <a:t>luận  </a:t>
                      </a:r>
                      <a:r>
                        <a:rPr sz="1200" spc="-15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T</a:t>
                      </a:r>
                      <a:r>
                        <a:rPr sz="1200" spc="-155" dirty="0">
                          <a:solidFill>
                            <a:srgbClr val="000308"/>
                          </a:solidFill>
                          <a:latin typeface="Tahoma"/>
                          <a:cs typeface="Tahoma"/>
                        </a:rPr>
                        <a:t>hư </a:t>
                      </a:r>
                      <a:r>
                        <a:rPr sz="1200" spc="-145" dirty="0">
                          <a:solidFill>
                            <a:srgbClr val="000308"/>
                          </a:solidFill>
                          <a:latin typeface="Tahoma"/>
                          <a:cs typeface="Tahoma"/>
                        </a:rPr>
                        <a:t>viện </a:t>
                      </a:r>
                      <a:r>
                        <a:rPr sz="1200" spc="-10" dirty="0">
                          <a:solidFill>
                            <a:srgbClr val="000308"/>
                          </a:solidFill>
                          <a:latin typeface="Tahoma"/>
                          <a:cs typeface="Tahoma"/>
                        </a:rPr>
                        <a:t>tài </a:t>
                      </a:r>
                      <a:r>
                        <a:rPr sz="1200" spc="-145" dirty="0">
                          <a:solidFill>
                            <a:srgbClr val="000308"/>
                          </a:solidFill>
                          <a:latin typeface="Tahoma"/>
                          <a:cs typeface="Tahoma"/>
                        </a:rPr>
                        <a:t>liệu  </a:t>
                      </a:r>
                      <a:r>
                        <a:rPr sz="12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W</a:t>
                      </a:r>
                      <a:r>
                        <a:rPr sz="1200" dirty="0">
                          <a:solidFill>
                            <a:srgbClr val="000308"/>
                          </a:solidFill>
                          <a:latin typeface="Tahoma"/>
                          <a:cs typeface="Tahoma"/>
                        </a:rPr>
                        <a:t>ebinar</a:t>
                      </a:r>
                      <a:endParaRPr sz="1200">
                        <a:latin typeface="Tahoma"/>
                        <a:cs typeface="Tahoma"/>
                      </a:endParaRPr>
                    </a:p>
                    <a:p>
                      <a:pPr marL="92710">
                        <a:lnSpc>
                          <a:spcPct val="100000"/>
                        </a:lnSpc>
                      </a:pPr>
                      <a:r>
                        <a:rPr sz="1200" spc="-5" dirty="0">
                          <a:solidFill>
                            <a:srgbClr val="000308"/>
                          </a:solidFill>
                          <a:latin typeface="Tahoma"/>
                          <a:cs typeface="Tahoma"/>
                        </a:rPr>
                        <a:t>Phiên </a:t>
                      </a:r>
                      <a:r>
                        <a:rPr sz="12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trò </a:t>
                      </a:r>
                      <a:r>
                        <a:rPr sz="1200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chuyện </a:t>
                      </a:r>
                      <a:r>
                        <a:rPr sz="12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bằng </a:t>
                      </a:r>
                      <a:r>
                        <a:rPr sz="1200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văn</a:t>
                      </a:r>
                      <a:r>
                        <a:rPr sz="1200" spc="-4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bản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EE1"/>
                    </a:solidFill>
                  </a:tcPr>
                </a:tc>
              </a:tr>
              <a:tr h="1058164">
                <a:tc>
                  <a:txBody>
                    <a:bodyPr/>
                    <a:lstStyle/>
                    <a:p>
                      <a:pPr marL="91440" marR="56324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b="1" i="1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Lên</a:t>
                      </a:r>
                      <a:r>
                        <a:rPr sz="1400" b="1" i="1" spc="-9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400" b="1" i="1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kế  hoạch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8F0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200" spc="-95" dirty="0">
                          <a:solidFill>
                            <a:srgbClr val="000308"/>
                          </a:solidFill>
                          <a:latin typeface="Tahoma"/>
                          <a:cs typeface="Tahoma"/>
                        </a:rPr>
                        <a:t>Những </a:t>
                      </a:r>
                      <a:r>
                        <a:rPr sz="1200" spc="-5" dirty="0">
                          <a:solidFill>
                            <a:srgbClr val="000308"/>
                          </a:solidFill>
                          <a:latin typeface="Tahoma"/>
                          <a:cs typeface="Tahoma"/>
                        </a:rPr>
                        <a:t>công </a:t>
                      </a:r>
                      <a:r>
                        <a:rPr sz="1200" spc="-145" dirty="0">
                          <a:solidFill>
                            <a:srgbClr val="000308"/>
                          </a:solidFill>
                          <a:latin typeface="Tahoma"/>
                          <a:cs typeface="Tahoma"/>
                        </a:rPr>
                        <a:t>việc </a:t>
                      </a:r>
                      <a:r>
                        <a:rPr sz="1200" spc="-195" dirty="0">
                          <a:solidFill>
                            <a:srgbClr val="000308"/>
                          </a:solidFill>
                          <a:latin typeface="Tahoma"/>
                          <a:cs typeface="Tahoma"/>
                        </a:rPr>
                        <a:t>cần </a:t>
                      </a:r>
                      <a:r>
                        <a:rPr sz="1200" spc="-150" dirty="0">
                          <a:solidFill>
                            <a:srgbClr val="000308"/>
                          </a:solidFill>
                          <a:latin typeface="Tahoma"/>
                          <a:cs typeface="Tahoma"/>
                        </a:rPr>
                        <a:t>phải </a:t>
                      </a:r>
                      <a:r>
                        <a:rPr sz="1200" spc="-250" dirty="0">
                          <a:solidFill>
                            <a:srgbClr val="000308"/>
                          </a:solidFill>
                          <a:latin typeface="Tahoma"/>
                          <a:cs typeface="Tahoma"/>
                        </a:rPr>
                        <a:t>được </a:t>
                      </a:r>
                      <a:r>
                        <a:rPr sz="1200" spc="-120" dirty="0">
                          <a:solidFill>
                            <a:srgbClr val="000308"/>
                          </a:solidFill>
                          <a:latin typeface="Tahoma"/>
                          <a:cs typeface="Tahoma"/>
                        </a:rPr>
                        <a:t>thực</a:t>
                      </a:r>
                      <a:r>
                        <a:rPr sz="1200" spc="-60" dirty="0">
                          <a:solidFill>
                            <a:srgbClr val="000308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114" dirty="0">
                          <a:solidFill>
                            <a:srgbClr val="000308"/>
                          </a:solidFill>
                          <a:latin typeface="Tahoma"/>
                          <a:cs typeface="Tahoma"/>
                        </a:rPr>
                        <a:t>hiện?</a:t>
                      </a:r>
                      <a:endParaRPr sz="1200" dirty="0">
                        <a:latin typeface="Tahoma"/>
                        <a:cs typeface="Tahoma"/>
                      </a:endParaRPr>
                    </a:p>
                    <a:p>
                      <a:pPr marL="91440" marR="27495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200" spc="-5" dirty="0">
                          <a:solidFill>
                            <a:srgbClr val="000308"/>
                          </a:solidFill>
                          <a:latin typeface="Tahoma"/>
                          <a:cs typeface="Tahoma"/>
                        </a:rPr>
                        <a:t>Làm </a:t>
                      </a:r>
                      <a:r>
                        <a:rPr sz="1200" spc="-195" dirty="0">
                          <a:solidFill>
                            <a:srgbClr val="000308"/>
                          </a:solidFill>
                          <a:latin typeface="Tahoma"/>
                          <a:cs typeface="Tahoma"/>
                        </a:rPr>
                        <a:t>thế </a:t>
                      </a:r>
                      <a:r>
                        <a:rPr sz="1200" spc="-5" dirty="0">
                          <a:solidFill>
                            <a:srgbClr val="000308"/>
                          </a:solidFill>
                          <a:latin typeface="Tahoma"/>
                          <a:cs typeface="Tahoma"/>
                        </a:rPr>
                        <a:t>nào </a:t>
                      </a:r>
                      <a:r>
                        <a:rPr sz="1200" spc="-250" dirty="0">
                          <a:solidFill>
                            <a:srgbClr val="000308"/>
                          </a:solidFill>
                          <a:latin typeface="Tahoma"/>
                          <a:cs typeface="Tahoma"/>
                        </a:rPr>
                        <a:t>được </a:t>
                      </a:r>
                      <a:r>
                        <a:rPr sz="1200" spc="-5" dirty="0">
                          <a:solidFill>
                            <a:srgbClr val="000308"/>
                          </a:solidFill>
                          <a:latin typeface="Tahoma"/>
                          <a:cs typeface="Tahoma"/>
                        </a:rPr>
                        <a:t>các </a:t>
                      </a:r>
                      <a:r>
                        <a:rPr sz="1200" spc="-114" dirty="0" err="1">
                          <a:solidFill>
                            <a:srgbClr val="000308"/>
                          </a:solidFill>
                          <a:latin typeface="Tahoma"/>
                          <a:cs typeface="Tahoma"/>
                        </a:rPr>
                        <a:t>nhiệm</a:t>
                      </a:r>
                      <a:r>
                        <a:rPr sz="1200" spc="-114" dirty="0">
                          <a:solidFill>
                            <a:srgbClr val="000308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270" dirty="0" err="1" smtClean="0">
                          <a:solidFill>
                            <a:srgbClr val="000308"/>
                          </a:solidFill>
                          <a:latin typeface="Tahoma"/>
                          <a:cs typeface="Tahoma"/>
                        </a:rPr>
                        <a:t>vụ</a:t>
                      </a:r>
                      <a:r>
                        <a:rPr lang="en-US" sz="1200" spc="-270" dirty="0" smtClean="0">
                          <a:solidFill>
                            <a:srgbClr val="000308"/>
                          </a:solidFill>
                          <a:latin typeface="Tahoma"/>
                          <a:cs typeface="Tahoma"/>
                        </a:rPr>
                        <a:t>   </a:t>
                      </a:r>
                      <a:r>
                        <a:rPr sz="1200" spc="-270" dirty="0" smtClean="0">
                          <a:solidFill>
                            <a:srgbClr val="000308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5" dirty="0">
                          <a:solidFill>
                            <a:srgbClr val="000308"/>
                          </a:solidFill>
                          <a:latin typeface="Tahoma"/>
                          <a:cs typeface="Tahoma"/>
                        </a:rPr>
                        <a:t>liên quan </a:t>
                      </a:r>
                      <a:r>
                        <a:rPr sz="1200" spc="-185" dirty="0" err="1">
                          <a:solidFill>
                            <a:srgbClr val="000308"/>
                          </a:solidFill>
                          <a:latin typeface="Tahoma"/>
                          <a:cs typeface="Tahoma"/>
                        </a:rPr>
                        <a:t>đến</a:t>
                      </a:r>
                      <a:r>
                        <a:rPr sz="1200" spc="-185" dirty="0">
                          <a:solidFill>
                            <a:srgbClr val="000308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lang="en-US" sz="1200" spc="-185" dirty="0" smtClean="0">
                          <a:solidFill>
                            <a:srgbClr val="000308"/>
                          </a:solidFill>
                          <a:latin typeface="Tahoma"/>
                          <a:cs typeface="Tahoma"/>
                        </a:rPr>
                        <a:t>   </a:t>
                      </a:r>
                      <a:r>
                        <a:rPr sz="1200" spc="-5" dirty="0" err="1" smtClean="0">
                          <a:solidFill>
                            <a:srgbClr val="000308"/>
                          </a:solidFill>
                          <a:latin typeface="Tahoma"/>
                          <a:cs typeface="Tahoma"/>
                        </a:rPr>
                        <a:t>nhau</a:t>
                      </a:r>
                      <a:r>
                        <a:rPr sz="1200" spc="-5" dirty="0">
                          <a:solidFill>
                            <a:srgbClr val="000308"/>
                          </a:solidFill>
                          <a:latin typeface="Tahoma"/>
                          <a:cs typeface="Tahoma"/>
                        </a:rPr>
                        <a:t>?  Ai </a:t>
                      </a:r>
                      <a:r>
                        <a:rPr sz="1200" spc="-240" dirty="0">
                          <a:solidFill>
                            <a:srgbClr val="000308"/>
                          </a:solidFill>
                          <a:latin typeface="Tahoma"/>
                          <a:cs typeface="Tahoma"/>
                        </a:rPr>
                        <a:t>chịu </a:t>
                      </a:r>
                      <a:r>
                        <a:rPr sz="1200" spc="-10" dirty="0">
                          <a:solidFill>
                            <a:srgbClr val="000308"/>
                          </a:solidFill>
                          <a:latin typeface="Tahoma"/>
                          <a:cs typeface="Tahoma"/>
                        </a:rPr>
                        <a:t>trách </a:t>
                      </a:r>
                      <a:r>
                        <a:rPr sz="1200" spc="-114" dirty="0">
                          <a:solidFill>
                            <a:srgbClr val="000308"/>
                          </a:solidFill>
                          <a:latin typeface="Tahoma"/>
                          <a:cs typeface="Tahoma"/>
                        </a:rPr>
                        <a:t>nhiệm </a:t>
                      </a:r>
                      <a:r>
                        <a:rPr sz="1200" spc="-5" dirty="0">
                          <a:solidFill>
                            <a:srgbClr val="000308"/>
                          </a:solidFill>
                          <a:latin typeface="Tahoma"/>
                          <a:cs typeface="Tahoma"/>
                        </a:rPr>
                        <a:t>cho </a:t>
                      </a:r>
                      <a:r>
                        <a:rPr sz="1200" spc="-185" dirty="0">
                          <a:solidFill>
                            <a:srgbClr val="000308"/>
                          </a:solidFill>
                          <a:latin typeface="Tahoma"/>
                          <a:cs typeface="Tahoma"/>
                        </a:rPr>
                        <a:t>mỗi </a:t>
                      </a:r>
                      <a:r>
                        <a:rPr sz="1200" spc="-5" dirty="0">
                          <a:solidFill>
                            <a:srgbClr val="000308"/>
                          </a:solidFill>
                          <a:latin typeface="Tahoma"/>
                          <a:cs typeface="Tahoma"/>
                        </a:rPr>
                        <a:t>công</a:t>
                      </a:r>
                      <a:r>
                        <a:rPr sz="1200" spc="-140" dirty="0">
                          <a:solidFill>
                            <a:srgbClr val="000308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120" dirty="0">
                          <a:solidFill>
                            <a:srgbClr val="000308"/>
                          </a:solidFill>
                          <a:latin typeface="Tahoma"/>
                          <a:cs typeface="Tahoma"/>
                        </a:rPr>
                        <a:t>việc?</a:t>
                      </a:r>
                      <a:endParaRPr sz="1200" dirty="0">
                        <a:latin typeface="Tahoma"/>
                        <a:cs typeface="Tahoma"/>
                      </a:endParaRPr>
                    </a:p>
                    <a:p>
                      <a:pPr marL="91440">
                        <a:lnSpc>
                          <a:spcPts val="1430"/>
                        </a:lnSpc>
                      </a:pPr>
                      <a:r>
                        <a:rPr sz="1200" spc="-5" dirty="0">
                          <a:solidFill>
                            <a:srgbClr val="000308"/>
                          </a:solidFill>
                          <a:latin typeface="Tahoma"/>
                          <a:cs typeface="Tahoma"/>
                        </a:rPr>
                        <a:t>Khi </a:t>
                      </a:r>
                      <a:r>
                        <a:rPr sz="1200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nào </a:t>
                      </a:r>
                      <a:r>
                        <a:rPr sz="1200" spc="-114" dirty="0">
                          <a:solidFill>
                            <a:srgbClr val="000308"/>
                          </a:solidFill>
                          <a:latin typeface="Tahoma"/>
                          <a:cs typeface="Tahoma"/>
                        </a:rPr>
                        <a:t>nhiệm  </a:t>
                      </a:r>
                      <a:r>
                        <a:rPr sz="1200" spc="-270" dirty="0">
                          <a:solidFill>
                            <a:srgbClr val="000308"/>
                          </a:solidFill>
                          <a:latin typeface="Tahoma"/>
                          <a:cs typeface="Tahoma"/>
                        </a:rPr>
                        <a:t>vụ    </a:t>
                      </a:r>
                      <a:r>
                        <a:rPr sz="1200" spc="-290" dirty="0">
                          <a:solidFill>
                            <a:srgbClr val="000308"/>
                          </a:solidFill>
                          <a:latin typeface="Tahoma"/>
                          <a:cs typeface="Tahoma"/>
                        </a:rPr>
                        <a:t>sẽ   </a:t>
                      </a:r>
                      <a:r>
                        <a:rPr sz="1200" spc="-210" dirty="0">
                          <a:solidFill>
                            <a:srgbClr val="000308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250" dirty="0">
                          <a:solidFill>
                            <a:srgbClr val="000308"/>
                          </a:solidFill>
                          <a:latin typeface="Tahoma"/>
                          <a:cs typeface="Tahoma"/>
                        </a:rPr>
                        <a:t>được   </a:t>
                      </a:r>
                      <a:r>
                        <a:rPr sz="1200" spc="-5" dirty="0">
                          <a:solidFill>
                            <a:srgbClr val="000308"/>
                          </a:solidFill>
                          <a:latin typeface="Tahoma"/>
                          <a:cs typeface="Tahoma"/>
                        </a:rPr>
                        <a:t>hoàn</a:t>
                      </a:r>
                      <a:r>
                        <a:rPr sz="1200" spc="-240" dirty="0">
                          <a:solidFill>
                            <a:srgbClr val="000308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5" dirty="0">
                          <a:solidFill>
                            <a:srgbClr val="000308"/>
                          </a:solidFill>
                          <a:latin typeface="Tahoma"/>
                          <a:cs typeface="Tahoma"/>
                        </a:rPr>
                        <a:t>thành?</a:t>
                      </a:r>
                      <a:endParaRPr sz="1200" dirty="0">
                        <a:latin typeface="Tahoma"/>
                        <a:cs typeface="Tahoma"/>
                      </a:endParaRPr>
                    </a:p>
                  </a:txBody>
                  <a:tcPr marL="0" marR="0" marT="444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8F0"/>
                    </a:solidFill>
                  </a:tcPr>
                </a:tc>
                <a:tc>
                  <a:txBody>
                    <a:bodyPr/>
                    <a:lstStyle/>
                    <a:p>
                      <a:pPr marL="92710" marR="1530350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200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D</a:t>
                      </a:r>
                      <a:r>
                        <a:rPr sz="1200" spc="-5" dirty="0">
                          <a:solidFill>
                            <a:srgbClr val="000308"/>
                          </a:solidFill>
                          <a:latin typeface="Tahoma"/>
                          <a:cs typeface="Tahoma"/>
                        </a:rPr>
                        <a:t>anh sách </a:t>
                      </a:r>
                      <a:r>
                        <a:rPr sz="1200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công</a:t>
                      </a:r>
                      <a:r>
                        <a:rPr sz="1200" spc="-9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1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việc  </a:t>
                      </a:r>
                      <a:r>
                        <a:rPr sz="1200" spc="-155" dirty="0" err="1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T</a:t>
                      </a:r>
                      <a:r>
                        <a:rPr sz="1200" spc="-155" dirty="0" err="1">
                          <a:solidFill>
                            <a:srgbClr val="000308"/>
                          </a:solidFill>
                          <a:latin typeface="Tahoma"/>
                          <a:cs typeface="Tahoma"/>
                        </a:rPr>
                        <a:t>hư</a:t>
                      </a:r>
                      <a:r>
                        <a:rPr sz="1200" spc="-155" dirty="0">
                          <a:solidFill>
                            <a:srgbClr val="000308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lang="en-US" sz="1200" spc="-155" dirty="0" smtClean="0">
                          <a:solidFill>
                            <a:srgbClr val="000308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145" dirty="0" err="1" smtClean="0">
                          <a:solidFill>
                            <a:srgbClr val="000308"/>
                          </a:solidFill>
                          <a:latin typeface="Tahoma"/>
                          <a:cs typeface="Tahoma"/>
                        </a:rPr>
                        <a:t>viện</a:t>
                      </a:r>
                      <a:r>
                        <a:rPr sz="1200" spc="-145" dirty="0" smtClean="0">
                          <a:solidFill>
                            <a:srgbClr val="000308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lang="en-US" sz="1200" spc="-145" dirty="0" smtClean="0">
                          <a:solidFill>
                            <a:srgbClr val="000308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10" dirty="0" err="1" smtClean="0">
                          <a:solidFill>
                            <a:srgbClr val="000308"/>
                          </a:solidFill>
                          <a:latin typeface="Tahoma"/>
                          <a:cs typeface="Tahoma"/>
                        </a:rPr>
                        <a:t>tài</a:t>
                      </a:r>
                      <a:r>
                        <a:rPr sz="1200" spc="-10" dirty="0" smtClean="0">
                          <a:solidFill>
                            <a:srgbClr val="000308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145" dirty="0">
                          <a:solidFill>
                            <a:srgbClr val="000308"/>
                          </a:solidFill>
                          <a:latin typeface="Tahoma"/>
                          <a:cs typeface="Tahoma"/>
                        </a:rPr>
                        <a:t>liệu  </a:t>
                      </a:r>
                      <a:r>
                        <a:rPr sz="12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W</a:t>
                      </a:r>
                      <a:r>
                        <a:rPr sz="1200" dirty="0">
                          <a:solidFill>
                            <a:srgbClr val="000308"/>
                          </a:solidFill>
                          <a:latin typeface="Tahoma"/>
                          <a:cs typeface="Tahoma"/>
                        </a:rPr>
                        <a:t>ebinar</a:t>
                      </a:r>
                      <a:endParaRPr sz="1200" dirty="0">
                        <a:latin typeface="Tahoma"/>
                        <a:cs typeface="Tahoma"/>
                      </a:endParaRPr>
                    </a:p>
                    <a:p>
                      <a:pPr marL="92710">
                        <a:lnSpc>
                          <a:spcPct val="100000"/>
                        </a:lnSpc>
                      </a:pPr>
                      <a:r>
                        <a:rPr sz="1200" spc="-5" dirty="0">
                          <a:solidFill>
                            <a:srgbClr val="000308"/>
                          </a:solidFill>
                          <a:latin typeface="Tahoma"/>
                          <a:cs typeface="Tahoma"/>
                        </a:rPr>
                        <a:t>Phiên </a:t>
                      </a:r>
                      <a:r>
                        <a:rPr sz="12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trò </a:t>
                      </a:r>
                      <a:r>
                        <a:rPr sz="1200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chuyện </a:t>
                      </a:r>
                      <a:r>
                        <a:rPr sz="12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bằng </a:t>
                      </a:r>
                      <a:r>
                        <a:rPr sz="1200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văn</a:t>
                      </a:r>
                      <a:r>
                        <a:rPr sz="1200" spc="-4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bản</a:t>
                      </a:r>
                      <a:endParaRPr sz="1200" dirty="0">
                        <a:latin typeface="Arial"/>
                        <a:cs typeface="Arial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8F0"/>
                    </a:solidFill>
                  </a:tcPr>
                </a:tc>
              </a:tr>
              <a:tr h="1058164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400" b="1" i="1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Thực</a:t>
                      </a:r>
                      <a:r>
                        <a:rPr sz="1400" b="1" i="1" spc="-3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400" b="1" i="1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hiện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EE1"/>
                    </a:solidFill>
                  </a:tcPr>
                </a:tc>
                <a:tc>
                  <a:txBody>
                    <a:bodyPr/>
                    <a:lstStyle/>
                    <a:p>
                      <a:pPr marL="91440" marR="1804035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200" spc="-120" dirty="0">
                          <a:solidFill>
                            <a:srgbClr val="000308"/>
                          </a:solidFill>
                          <a:latin typeface="Tahoma"/>
                          <a:cs typeface="Tahoma"/>
                        </a:rPr>
                        <a:t>Thực </a:t>
                      </a:r>
                      <a:r>
                        <a:rPr sz="1200" spc="-145" dirty="0">
                          <a:solidFill>
                            <a:srgbClr val="000308"/>
                          </a:solidFill>
                          <a:latin typeface="Tahoma"/>
                          <a:cs typeface="Tahoma"/>
                        </a:rPr>
                        <a:t>hiện </a:t>
                      </a:r>
                      <a:r>
                        <a:rPr sz="1200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các </a:t>
                      </a:r>
                      <a:r>
                        <a:rPr sz="1200" spc="-114" dirty="0">
                          <a:solidFill>
                            <a:srgbClr val="000308"/>
                          </a:solidFill>
                          <a:latin typeface="Tahoma"/>
                          <a:cs typeface="Tahoma"/>
                        </a:rPr>
                        <a:t>nhiệm </a:t>
                      </a:r>
                      <a:r>
                        <a:rPr sz="1200" spc="-270" dirty="0" err="1">
                          <a:solidFill>
                            <a:srgbClr val="000308"/>
                          </a:solidFill>
                          <a:latin typeface="Tahoma"/>
                          <a:cs typeface="Tahoma"/>
                        </a:rPr>
                        <a:t>vụ</a:t>
                      </a:r>
                      <a:r>
                        <a:rPr sz="1200" spc="-270" dirty="0">
                          <a:solidFill>
                            <a:srgbClr val="000308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lang="en-US" sz="1200" spc="-270" dirty="0" smtClean="0">
                          <a:solidFill>
                            <a:srgbClr val="000308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240" dirty="0" smtClean="0">
                          <a:solidFill>
                            <a:srgbClr val="000308"/>
                          </a:solidFill>
                          <a:latin typeface="Tahoma"/>
                          <a:cs typeface="Tahoma"/>
                        </a:rPr>
                        <a:t>d</a:t>
                      </a:r>
                      <a:r>
                        <a:rPr lang="en-US" sz="1200" spc="-240" dirty="0" smtClean="0">
                          <a:solidFill>
                            <a:srgbClr val="000308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240" dirty="0" smtClean="0">
                          <a:solidFill>
                            <a:srgbClr val="000308"/>
                          </a:solidFill>
                          <a:latin typeface="Tahoma"/>
                          <a:cs typeface="Tahoma"/>
                        </a:rPr>
                        <a:t>ự</a:t>
                      </a:r>
                      <a:r>
                        <a:rPr lang="en-US" sz="1200" spc="-240" dirty="0" smtClean="0">
                          <a:solidFill>
                            <a:srgbClr val="000308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240" dirty="0" smtClean="0">
                          <a:solidFill>
                            <a:srgbClr val="000308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10" dirty="0" err="1" smtClean="0">
                          <a:solidFill>
                            <a:srgbClr val="000308"/>
                          </a:solidFill>
                          <a:latin typeface="Tahoma"/>
                          <a:cs typeface="Tahoma"/>
                        </a:rPr>
                        <a:t>án</a:t>
                      </a:r>
                      <a:endParaRPr lang="en-US" sz="1200" spc="-10" dirty="0" smtClean="0">
                        <a:solidFill>
                          <a:srgbClr val="000308"/>
                        </a:solidFill>
                        <a:latin typeface="Tahoma"/>
                        <a:cs typeface="Tahoma"/>
                      </a:endParaRPr>
                    </a:p>
                    <a:p>
                      <a:pPr marL="91440" marR="1804035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200" spc="-10" dirty="0" smtClean="0">
                          <a:solidFill>
                            <a:srgbClr val="000308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5" dirty="0">
                          <a:solidFill>
                            <a:srgbClr val="000308"/>
                          </a:solidFill>
                          <a:latin typeface="Tahoma"/>
                          <a:cs typeface="Tahoma"/>
                        </a:rPr>
                        <a:t>Báo cáo </a:t>
                      </a:r>
                      <a:r>
                        <a:rPr sz="1200" spc="-120" dirty="0">
                          <a:solidFill>
                            <a:srgbClr val="000308"/>
                          </a:solidFill>
                          <a:latin typeface="Tahoma"/>
                          <a:cs typeface="Tahoma"/>
                        </a:rPr>
                        <a:t>trạng </a:t>
                      </a:r>
                      <a:r>
                        <a:rPr sz="1200" spc="-5" dirty="0">
                          <a:solidFill>
                            <a:srgbClr val="000308"/>
                          </a:solidFill>
                          <a:latin typeface="Tahoma"/>
                          <a:cs typeface="Tahoma"/>
                        </a:rPr>
                        <a:t>thái công </a:t>
                      </a:r>
                      <a:r>
                        <a:rPr sz="1200" spc="-145" dirty="0">
                          <a:solidFill>
                            <a:srgbClr val="000308"/>
                          </a:solidFill>
                          <a:latin typeface="Tahoma"/>
                          <a:cs typeface="Tahoma"/>
                        </a:rPr>
                        <a:t>việc  </a:t>
                      </a:r>
                      <a:r>
                        <a:rPr sz="1200" spc="-14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Q</a:t>
                      </a:r>
                      <a:r>
                        <a:rPr sz="1200" spc="-145" dirty="0">
                          <a:solidFill>
                            <a:srgbClr val="000308"/>
                          </a:solidFill>
                          <a:latin typeface="Tahoma"/>
                          <a:cs typeface="Tahoma"/>
                        </a:rPr>
                        <a:t>uản </a:t>
                      </a:r>
                      <a:r>
                        <a:rPr sz="1200" spc="-5" dirty="0">
                          <a:solidFill>
                            <a:srgbClr val="000308"/>
                          </a:solidFill>
                          <a:latin typeface="Tahoma"/>
                          <a:cs typeface="Tahoma"/>
                        </a:rPr>
                        <a:t>lý </a:t>
                      </a:r>
                      <a:r>
                        <a:rPr sz="1200" spc="-120" dirty="0">
                          <a:solidFill>
                            <a:srgbClr val="000308"/>
                          </a:solidFill>
                          <a:latin typeface="Tahoma"/>
                          <a:cs typeface="Tahoma"/>
                        </a:rPr>
                        <a:t>ngoại</a:t>
                      </a:r>
                      <a:r>
                        <a:rPr sz="1200" spc="-70" dirty="0">
                          <a:solidFill>
                            <a:srgbClr val="000308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285" dirty="0">
                          <a:solidFill>
                            <a:srgbClr val="000308"/>
                          </a:solidFill>
                          <a:latin typeface="Tahoma"/>
                          <a:cs typeface="Tahoma"/>
                        </a:rPr>
                        <a:t>lệ</a:t>
                      </a:r>
                      <a:endParaRPr sz="1200" dirty="0">
                        <a:latin typeface="Tahoma"/>
                        <a:cs typeface="Tahoma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EE1"/>
                    </a:solidFill>
                  </a:tcPr>
                </a:tc>
                <a:tc>
                  <a:txBody>
                    <a:bodyPr/>
                    <a:lstStyle/>
                    <a:p>
                      <a:pPr marL="92710" marR="795020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200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D</a:t>
                      </a:r>
                      <a:r>
                        <a:rPr sz="1200" spc="-5" dirty="0">
                          <a:solidFill>
                            <a:srgbClr val="000308"/>
                          </a:solidFill>
                          <a:latin typeface="Tahoma"/>
                          <a:cs typeface="Tahoma"/>
                        </a:rPr>
                        <a:t>anh sách </a:t>
                      </a:r>
                      <a:r>
                        <a:rPr sz="1200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công </a:t>
                      </a:r>
                      <a:r>
                        <a:rPr sz="1200" spc="-1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việc </a:t>
                      </a:r>
                      <a:r>
                        <a:rPr sz="12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(cập nhật)  </a:t>
                      </a:r>
                      <a:r>
                        <a:rPr sz="1200" spc="-155" dirty="0" err="1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T</a:t>
                      </a:r>
                      <a:r>
                        <a:rPr sz="1200" spc="-155" dirty="0" err="1">
                          <a:solidFill>
                            <a:srgbClr val="000308"/>
                          </a:solidFill>
                          <a:latin typeface="Tahoma"/>
                          <a:cs typeface="Tahoma"/>
                        </a:rPr>
                        <a:t>hư</a:t>
                      </a:r>
                      <a:r>
                        <a:rPr sz="1200" spc="-155" dirty="0">
                          <a:solidFill>
                            <a:srgbClr val="000308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lang="en-US" sz="1200" spc="-155" dirty="0" smtClean="0">
                          <a:solidFill>
                            <a:srgbClr val="000308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145" dirty="0" err="1" smtClean="0">
                          <a:solidFill>
                            <a:srgbClr val="000308"/>
                          </a:solidFill>
                          <a:latin typeface="Tahoma"/>
                          <a:cs typeface="Tahoma"/>
                        </a:rPr>
                        <a:t>viện</a:t>
                      </a:r>
                      <a:r>
                        <a:rPr sz="1200" spc="-145" dirty="0" smtClean="0">
                          <a:solidFill>
                            <a:srgbClr val="000308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lang="en-US" sz="1200" spc="-145" dirty="0" smtClean="0">
                          <a:solidFill>
                            <a:srgbClr val="000308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10" dirty="0" err="1" smtClean="0">
                          <a:solidFill>
                            <a:srgbClr val="000308"/>
                          </a:solidFill>
                          <a:latin typeface="Tahoma"/>
                          <a:cs typeface="Tahoma"/>
                        </a:rPr>
                        <a:t>tài</a:t>
                      </a:r>
                      <a:r>
                        <a:rPr lang="en-US" sz="1200" spc="-10" dirty="0" smtClean="0">
                          <a:solidFill>
                            <a:srgbClr val="000308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160" dirty="0" smtClean="0">
                          <a:solidFill>
                            <a:srgbClr val="000308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145" dirty="0">
                          <a:solidFill>
                            <a:srgbClr val="000308"/>
                          </a:solidFill>
                          <a:latin typeface="Tahoma"/>
                          <a:cs typeface="Tahoma"/>
                        </a:rPr>
                        <a:t>liệu</a:t>
                      </a:r>
                      <a:endParaRPr sz="1200" dirty="0">
                        <a:latin typeface="Tahoma"/>
                        <a:cs typeface="Tahoma"/>
                      </a:endParaRPr>
                    </a:p>
                    <a:p>
                      <a:pPr marL="92710">
                        <a:lnSpc>
                          <a:spcPts val="1435"/>
                        </a:lnSpc>
                      </a:pPr>
                      <a:r>
                        <a:rPr sz="1200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D</a:t>
                      </a:r>
                      <a:r>
                        <a:rPr sz="1200" spc="-5" dirty="0">
                          <a:solidFill>
                            <a:srgbClr val="000308"/>
                          </a:solidFill>
                          <a:latin typeface="Tahoma"/>
                          <a:cs typeface="Tahoma"/>
                        </a:rPr>
                        <a:t>anh sách </a:t>
                      </a:r>
                      <a:r>
                        <a:rPr sz="1200" spc="-150" dirty="0">
                          <a:solidFill>
                            <a:srgbClr val="000308"/>
                          </a:solidFill>
                          <a:latin typeface="Tahoma"/>
                          <a:cs typeface="Tahoma"/>
                        </a:rPr>
                        <a:t>thảo</a:t>
                      </a:r>
                      <a:r>
                        <a:rPr sz="1200" spc="10" dirty="0">
                          <a:solidFill>
                            <a:srgbClr val="000308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145" dirty="0">
                          <a:solidFill>
                            <a:srgbClr val="000308"/>
                          </a:solidFill>
                          <a:latin typeface="Tahoma"/>
                          <a:cs typeface="Tahoma"/>
                        </a:rPr>
                        <a:t>luận</a:t>
                      </a:r>
                      <a:endParaRPr sz="1200" dirty="0">
                        <a:latin typeface="Tahoma"/>
                        <a:cs typeface="Tahoma"/>
                      </a:endParaRPr>
                    </a:p>
                    <a:p>
                      <a:pPr marL="92710">
                        <a:lnSpc>
                          <a:spcPts val="1435"/>
                        </a:lnSpc>
                      </a:pPr>
                      <a:r>
                        <a:rPr sz="1200" spc="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Wikis</a:t>
                      </a:r>
                      <a:endParaRPr sz="1200" dirty="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EE1"/>
                    </a:solidFill>
                  </a:tcPr>
                </a:tc>
              </a:tr>
              <a:tr h="1058164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400" b="1" i="1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Đóng</a:t>
                      </a:r>
                      <a:r>
                        <a:rPr sz="1400" b="1" i="1" spc="-2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400" b="1" i="1" spc="-1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gói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8F0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ts val="1435"/>
                        </a:lnSpc>
                        <a:spcBef>
                          <a:spcPts val="355"/>
                        </a:spcBef>
                      </a:pPr>
                      <a:r>
                        <a:rPr sz="1200" dirty="0">
                          <a:solidFill>
                            <a:srgbClr val="000308"/>
                          </a:solidFill>
                          <a:latin typeface="Tahoma"/>
                          <a:cs typeface="Tahoma"/>
                        </a:rPr>
                        <a:t>Chúng </a:t>
                      </a:r>
                      <a:r>
                        <a:rPr sz="1200" spc="-5" dirty="0">
                          <a:solidFill>
                            <a:srgbClr val="000308"/>
                          </a:solidFill>
                          <a:latin typeface="Tahoma"/>
                          <a:cs typeface="Tahoma"/>
                        </a:rPr>
                        <a:t>ta </a:t>
                      </a:r>
                      <a:r>
                        <a:rPr sz="1200" dirty="0">
                          <a:solidFill>
                            <a:srgbClr val="000308"/>
                          </a:solidFill>
                          <a:latin typeface="Tahoma"/>
                          <a:cs typeface="Tahoma"/>
                        </a:rPr>
                        <a:t>đang </a:t>
                      </a:r>
                      <a:r>
                        <a:rPr sz="1200" spc="-120" dirty="0">
                          <a:solidFill>
                            <a:srgbClr val="000308"/>
                          </a:solidFill>
                          <a:latin typeface="Tahoma"/>
                          <a:cs typeface="Tahoma"/>
                        </a:rPr>
                        <a:t>thực</a:t>
                      </a:r>
                      <a:r>
                        <a:rPr sz="1200" spc="-70" dirty="0">
                          <a:solidFill>
                            <a:srgbClr val="000308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114" dirty="0">
                          <a:solidFill>
                            <a:srgbClr val="000308"/>
                          </a:solidFill>
                          <a:latin typeface="Tahoma"/>
                          <a:cs typeface="Tahoma"/>
                        </a:rPr>
                        <a:t>hiện?</a:t>
                      </a:r>
                      <a:endParaRPr sz="1200">
                        <a:latin typeface="Tahoma"/>
                        <a:cs typeface="Tahoma"/>
                      </a:endParaRPr>
                    </a:p>
                    <a:p>
                      <a:pPr marL="91440">
                        <a:lnSpc>
                          <a:spcPts val="1435"/>
                        </a:lnSpc>
                      </a:pPr>
                      <a:r>
                        <a:rPr sz="1200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T</a:t>
                      </a:r>
                      <a:r>
                        <a:rPr sz="1200" spc="-5" dirty="0">
                          <a:solidFill>
                            <a:srgbClr val="000308"/>
                          </a:solidFill>
                          <a:latin typeface="Tahoma"/>
                          <a:cs typeface="Tahoma"/>
                        </a:rPr>
                        <a:t>ài </a:t>
                      </a:r>
                      <a:r>
                        <a:rPr sz="1200" spc="-145" dirty="0">
                          <a:solidFill>
                            <a:srgbClr val="000308"/>
                          </a:solidFill>
                          <a:latin typeface="Tahoma"/>
                          <a:cs typeface="Tahoma"/>
                        </a:rPr>
                        <a:t>liệu  </a:t>
                      </a:r>
                      <a:r>
                        <a:rPr sz="12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kết </a:t>
                      </a:r>
                      <a:r>
                        <a:rPr sz="1200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quả </a:t>
                      </a:r>
                      <a:r>
                        <a:rPr sz="12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của</a:t>
                      </a:r>
                      <a:r>
                        <a:rPr sz="1200" spc="-204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nhóm</a:t>
                      </a:r>
                      <a:endParaRPr sz="1200">
                        <a:latin typeface="Arial"/>
                        <a:cs typeface="Arial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sz="1200" spc="-10" dirty="0">
                          <a:solidFill>
                            <a:srgbClr val="000308"/>
                          </a:solidFill>
                          <a:latin typeface="Tahoma"/>
                          <a:cs typeface="Tahoma"/>
                        </a:rPr>
                        <a:t>Tài </a:t>
                      </a:r>
                      <a:r>
                        <a:rPr sz="1200" spc="-145" dirty="0">
                          <a:solidFill>
                            <a:srgbClr val="000308"/>
                          </a:solidFill>
                          <a:latin typeface="Tahoma"/>
                          <a:cs typeface="Tahoma"/>
                        </a:rPr>
                        <a:t>liệu </a:t>
                      </a:r>
                      <a:r>
                        <a:rPr sz="1200" spc="-10" dirty="0">
                          <a:solidFill>
                            <a:srgbClr val="000308"/>
                          </a:solidFill>
                          <a:latin typeface="Tahoma"/>
                          <a:cs typeface="Tahoma"/>
                        </a:rPr>
                        <a:t>bài </a:t>
                      </a:r>
                      <a:r>
                        <a:rPr sz="1200" spc="-185" dirty="0">
                          <a:solidFill>
                            <a:srgbClr val="000308"/>
                          </a:solidFill>
                          <a:latin typeface="Tahoma"/>
                          <a:cs typeface="Tahoma"/>
                        </a:rPr>
                        <a:t>học </a:t>
                      </a:r>
                      <a:r>
                        <a:rPr sz="1200" spc="-5" dirty="0">
                          <a:solidFill>
                            <a:srgbClr val="000308"/>
                          </a:solidFill>
                          <a:latin typeface="Tahoma"/>
                          <a:cs typeface="Tahoma"/>
                        </a:rPr>
                        <a:t>nhóm cho các </a:t>
                      </a:r>
                      <a:r>
                        <a:rPr sz="1200" spc="-180" dirty="0">
                          <a:solidFill>
                            <a:srgbClr val="000308"/>
                          </a:solidFill>
                          <a:latin typeface="Tahoma"/>
                          <a:cs typeface="Tahoma"/>
                        </a:rPr>
                        <a:t>đội </a:t>
                      </a:r>
                      <a:r>
                        <a:rPr sz="1200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khác </a:t>
                      </a:r>
                      <a:r>
                        <a:rPr sz="12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trong </a:t>
                      </a:r>
                      <a:r>
                        <a:rPr sz="1200" spc="-204" dirty="0">
                          <a:solidFill>
                            <a:srgbClr val="000308"/>
                          </a:solidFill>
                          <a:latin typeface="Tahoma"/>
                          <a:cs typeface="Tahoma"/>
                        </a:rPr>
                        <a:t>tương</a:t>
                      </a:r>
                      <a:r>
                        <a:rPr sz="1200" spc="-45" dirty="0">
                          <a:solidFill>
                            <a:srgbClr val="000308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5" dirty="0">
                          <a:solidFill>
                            <a:srgbClr val="000308"/>
                          </a:solidFill>
                          <a:latin typeface="Tahoma"/>
                          <a:cs typeface="Tahoma"/>
                        </a:rPr>
                        <a:t>lai</a:t>
                      </a:r>
                      <a:endParaRPr sz="1200">
                        <a:latin typeface="Tahoma"/>
                        <a:cs typeface="Tahoma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2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Kết thúc </a:t>
                      </a:r>
                      <a:r>
                        <a:rPr sz="1200" spc="-240" dirty="0">
                          <a:solidFill>
                            <a:srgbClr val="000308"/>
                          </a:solidFill>
                          <a:latin typeface="Tahoma"/>
                          <a:cs typeface="Tahoma"/>
                        </a:rPr>
                        <a:t>dự</a:t>
                      </a:r>
                      <a:r>
                        <a:rPr sz="1200" spc="-120" dirty="0">
                          <a:solidFill>
                            <a:srgbClr val="000308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10" dirty="0">
                          <a:solidFill>
                            <a:srgbClr val="000308"/>
                          </a:solidFill>
                          <a:latin typeface="Tahoma"/>
                          <a:cs typeface="Tahoma"/>
                        </a:rPr>
                        <a:t>án</a:t>
                      </a:r>
                      <a:endParaRPr sz="12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8F0"/>
                    </a:solidFill>
                  </a:tcPr>
                </a:tc>
                <a:tc>
                  <a:txBody>
                    <a:bodyPr/>
                    <a:lstStyle/>
                    <a:p>
                      <a:pPr marL="92710" marR="1536700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200" spc="-5" dirty="0" err="1" smtClean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C</a:t>
                      </a:r>
                      <a:r>
                        <a:rPr sz="1200" spc="-5" dirty="0" err="1" smtClean="0">
                          <a:solidFill>
                            <a:srgbClr val="000308"/>
                          </a:solidFill>
                          <a:latin typeface="Tahoma"/>
                          <a:cs typeface="Tahoma"/>
                        </a:rPr>
                        <a:t>ác</a:t>
                      </a:r>
                      <a:r>
                        <a:rPr sz="1200" spc="-5" dirty="0" smtClean="0">
                          <a:solidFill>
                            <a:srgbClr val="000308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145" dirty="0">
                          <a:solidFill>
                            <a:srgbClr val="000308"/>
                          </a:solidFill>
                          <a:latin typeface="Tahoma"/>
                          <a:cs typeface="Tahoma"/>
                        </a:rPr>
                        <a:t>cuộc </a:t>
                      </a:r>
                      <a:r>
                        <a:rPr sz="1200" spc="-140" dirty="0">
                          <a:solidFill>
                            <a:srgbClr val="000308"/>
                          </a:solidFill>
                          <a:latin typeface="Tahoma"/>
                          <a:cs typeface="Tahoma"/>
                        </a:rPr>
                        <a:t>điều </a:t>
                      </a:r>
                      <a:r>
                        <a:rPr sz="1200" spc="-15" dirty="0">
                          <a:solidFill>
                            <a:srgbClr val="000308"/>
                          </a:solidFill>
                          <a:latin typeface="Tahoma"/>
                          <a:cs typeface="Tahoma"/>
                        </a:rPr>
                        <a:t>tra  </a:t>
                      </a:r>
                      <a:r>
                        <a:rPr sz="1200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D</a:t>
                      </a:r>
                      <a:r>
                        <a:rPr sz="1200" spc="-5" dirty="0">
                          <a:solidFill>
                            <a:srgbClr val="000308"/>
                          </a:solidFill>
                          <a:latin typeface="Tahoma"/>
                          <a:cs typeface="Tahoma"/>
                        </a:rPr>
                        <a:t>anh </a:t>
                      </a:r>
                      <a:r>
                        <a:rPr sz="1200" spc="-5" dirty="0" err="1">
                          <a:solidFill>
                            <a:srgbClr val="000308"/>
                          </a:solidFill>
                          <a:latin typeface="Tahoma"/>
                          <a:cs typeface="Tahoma"/>
                        </a:rPr>
                        <a:t>sách</a:t>
                      </a:r>
                      <a:r>
                        <a:rPr sz="1200" spc="-5" dirty="0">
                          <a:solidFill>
                            <a:srgbClr val="000308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150" dirty="0" err="1" smtClean="0">
                          <a:solidFill>
                            <a:srgbClr val="000308"/>
                          </a:solidFill>
                          <a:latin typeface="Tahoma"/>
                          <a:cs typeface="Tahoma"/>
                        </a:rPr>
                        <a:t>thả</a:t>
                      </a:r>
                      <a:r>
                        <a:rPr lang="en-US" sz="1200" spc="-150" dirty="0" smtClean="0">
                          <a:solidFill>
                            <a:srgbClr val="000308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150" dirty="0" smtClean="0">
                          <a:solidFill>
                            <a:srgbClr val="000308"/>
                          </a:solidFill>
                          <a:latin typeface="Tahoma"/>
                          <a:cs typeface="Tahoma"/>
                        </a:rPr>
                        <a:t>o </a:t>
                      </a:r>
                      <a:r>
                        <a:rPr sz="1200" spc="-145" dirty="0">
                          <a:solidFill>
                            <a:srgbClr val="000308"/>
                          </a:solidFill>
                          <a:latin typeface="Tahoma"/>
                          <a:cs typeface="Tahoma"/>
                        </a:rPr>
                        <a:t>luận  </a:t>
                      </a:r>
                      <a:r>
                        <a:rPr sz="12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W</a:t>
                      </a:r>
                      <a:r>
                        <a:rPr sz="1200" dirty="0">
                          <a:solidFill>
                            <a:srgbClr val="000308"/>
                          </a:solidFill>
                          <a:latin typeface="Tahoma"/>
                          <a:cs typeface="Tahoma"/>
                        </a:rPr>
                        <a:t>ebinar</a:t>
                      </a:r>
                      <a:endParaRPr sz="1200" dirty="0">
                        <a:latin typeface="Tahoma"/>
                        <a:cs typeface="Tahoma"/>
                      </a:endParaRPr>
                    </a:p>
                    <a:p>
                      <a:pPr marL="92710">
                        <a:lnSpc>
                          <a:spcPts val="1430"/>
                        </a:lnSpc>
                      </a:pPr>
                      <a:r>
                        <a:rPr sz="1200" spc="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Wikis</a:t>
                      </a:r>
                      <a:endParaRPr sz="1200" dirty="0">
                        <a:latin typeface="Arial"/>
                        <a:cs typeface="Arial"/>
                      </a:endParaRPr>
                    </a:p>
                    <a:p>
                      <a:pPr marL="92710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200" spc="-155" dirty="0" err="1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T</a:t>
                      </a:r>
                      <a:r>
                        <a:rPr sz="1200" spc="-155" dirty="0" err="1">
                          <a:solidFill>
                            <a:srgbClr val="000308"/>
                          </a:solidFill>
                          <a:latin typeface="Tahoma"/>
                          <a:cs typeface="Tahoma"/>
                        </a:rPr>
                        <a:t>hư</a:t>
                      </a:r>
                      <a:r>
                        <a:rPr sz="1200" spc="-155" dirty="0">
                          <a:solidFill>
                            <a:srgbClr val="000308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lang="en-US" sz="1200" spc="-155" dirty="0" smtClean="0">
                          <a:solidFill>
                            <a:srgbClr val="000308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145" dirty="0" err="1" smtClean="0">
                          <a:solidFill>
                            <a:srgbClr val="000308"/>
                          </a:solidFill>
                          <a:latin typeface="Tahoma"/>
                          <a:cs typeface="Tahoma"/>
                        </a:rPr>
                        <a:t>viện</a:t>
                      </a:r>
                      <a:r>
                        <a:rPr sz="1200" spc="-145" dirty="0" smtClean="0">
                          <a:solidFill>
                            <a:srgbClr val="000308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10" dirty="0">
                          <a:solidFill>
                            <a:srgbClr val="000308"/>
                          </a:solidFill>
                          <a:latin typeface="Tahoma"/>
                          <a:cs typeface="Tahoma"/>
                        </a:rPr>
                        <a:t>tài</a:t>
                      </a:r>
                      <a:r>
                        <a:rPr sz="1200" spc="-155" dirty="0">
                          <a:solidFill>
                            <a:srgbClr val="000308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145" dirty="0">
                          <a:solidFill>
                            <a:srgbClr val="000308"/>
                          </a:solidFill>
                          <a:latin typeface="Tahoma"/>
                          <a:cs typeface="Tahoma"/>
                        </a:rPr>
                        <a:t>liệu</a:t>
                      </a:r>
                      <a:endParaRPr sz="1200" dirty="0">
                        <a:latin typeface="Tahoma"/>
                        <a:cs typeface="Tahoma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8F0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88340" y="1625930"/>
            <a:ext cx="488188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100"/>
              </a:spcBef>
              <a:buSzPct val="68750"/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solidFill>
                  <a:srgbClr val="003185"/>
                </a:solidFill>
                <a:latin typeface="Arial"/>
                <a:cs typeface="Arial"/>
              </a:rPr>
              <a:t>Cấp quyết định </a:t>
            </a:r>
            <a:r>
              <a:rPr sz="2400" dirty="0">
                <a:solidFill>
                  <a:srgbClr val="003185"/>
                </a:solidFill>
                <a:latin typeface="Arial"/>
                <a:cs typeface="Arial"/>
              </a:rPr>
              <a:t>và </a:t>
            </a:r>
            <a:r>
              <a:rPr sz="2400" spc="-5" dirty="0">
                <a:solidFill>
                  <a:srgbClr val="003185"/>
                </a:solidFill>
                <a:latin typeface="Arial"/>
                <a:cs typeface="Arial"/>
              </a:rPr>
              <a:t>loại quyết</a:t>
            </a:r>
            <a:r>
              <a:rPr sz="2400" spc="-1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3185"/>
                </a:solidFill>
                <a:latin typeface="Arial"/>
                <a:cs typeface="Arial"/>
              </a:rPr>
              <a:t>định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33400" y="533400"/>
            <a:ext cx="8001000" cy="990600"/>
          </a:xfrm>
          <a:custGeom>
            <a:avLst/>
            <a:gdLst/>
            <a:ahLst/>
            <a:cxnLst/>
            <a:rect l="l" t="t" r="r" b="b"/>
            <a:pathLst>
              <a:path w="8001000" h="990600">
                <a:moveTo>
                  <a:pt x="8001000" y="0"/>
                </a:moveTo>
                <a:lnTo>
                  <a:pt x="0" y="0"/>
                </a:lnTo>
                <a:lnTo>
                  <a:pt x="0" y="990600"/>
                </a:lnTo>
                <a:lnTo>
                  <a:pt x="8001000" y="990600"/>
                </a:lnTo>
                <a:lnTo>
                  <a:pt x="8001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33400" y="533400"/>
            <a:ext cx="8001000" cy="990600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27241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145"/>
              </a:spcBef>
            </a:pPr>
            <a:r>
              <a:rPr b="0" spc="-5" dirty="0">
                <a:latin typeface="Arial"/>
                <a:cs typeface="Arial"/>
              </a:rPr>
              <a:t>Sử dụng các hệ thống </a:t>
            </a:r>
            <a:r>
              <a:rPr b="0" dirty="0">
                <a:latin typeface="Arial"/>
                <a:cs typeface="Arial"/>
              </a:rPr>
              <a:t>cộng </a:t>
            </a:r>
            <a:r>
              <a:rPr b="0" spc="-5" dirty="0">
                <a:latin typeface="Arial"/>
                <a:cs typeface="Arial"/>
              </a:rPr>
              <a:t>tác để ra quyết</a:t>
            </a:r>
            <a:r>
              <a:rPr b="0" spc="55" dirty="0">
                <a:latin typeface="Arial"/>
                <a:cs typeface="Arial"/>
              </a:rPr>
              <a:t> </a:t>
            </a:r>
            <a:r>
              <a:rPr b="0" spc="-5" dirty="0">
                <a:latin typeface="Arial"/>
                <a:cs typeface="Arial"/>
              </a:rPr>
              <a:t>định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dirty="0"/>
              <a:t>2-</a:t>
            </a:r>
            <a:fld id="{81D60167-4931-47E6-BA6A-407CBD079E47}" type="slidenum">
              <a:rPr dirty="0"/>
              <a:t>31</a:t>
            </a:fld>
            <a:endParaRPr dirty="0"/>
          </a:p>
        </p:txBody>
      </p:sp>
      <p:sp>
        <p:nvSpPr>
          <p:cNvPr id="5" name="object 5"/>
          <p:cNvSpPr/>
          <p:nvPr/>
        </p:nvSpPr>
        <p:spPr>
          <a:xfrm>
            <a:off x="2717369" y="2334919"/>
            <a:ext cx="3581916" cy="30752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33400" y="533400"/>
            <a:ext cx="8458200" cy="990600"/>
          </a:xfrm>
          <a:custGeom>
            <a:avLst/>
            <a:gdLst/>
            <a:ahLst/>
            <a:cxnLst/>
            <a:rect l="l" t="t" r="r" b="b"/>
            <a:pathLst>
              <a:path w="8458200" h="990600">
                <a:moveTo>
                  <a:pt x="8458200" y="0"/>
                </a:moveTo>
                <a:lnTo>
                  <a:pt x="0" y="0"/>
                </a:lnTo>
                <a:lnTo>
                  <a:pt x="0" y="990600"/>
                </a:lnTo>
                <a:lnTo>
                  <a:pt x="8458200" y="990600"/>
                </a:lnTo>
                <a:lnTo>
                  <a:pt x="84582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3400" y="533400"/>
            <a:ext cx="8458200" cy="990600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25590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014"/>
              </a:spcBef>
            </a:pPr>
            <a:r>
              <a:rPr sz="3000" b="0" dirty="0">
                <a:latin typeface="Arial"/>
                <a:cs typeface="Arial"/>
              </a:rPr>
              <a:t>Sử dụng các hệ thống cộng tác để </a:t>
            </a:r>
            <a:r>
              <a:rPr sz="3000" b="0" spc="-5" dirty="0">
                <a:latin typeface="Arial"/>
                <a:cs typeface="Arial"/>
              </a:rPr>
              <a:t>ra quyết</a:t>
            </a:r>
            <a:r>
              <a:rPr sz="3000" b="0" spc="-155" dirty="0">
                <a:latin typeface="Arial"/>
                <a:cs typeface="Arial"/>
              </a:rPr>
              <a:t> </a:t>
            </a:r>
            <a:r>
              <a:rPr sz="3000" b="0" spc="-5" dirty="0">
                <a:latin typeface="Arial"/>
                <a:cs typeface="Arial"/>
              </a:rPr>
              <a:t>định</a:t>
            </a:r>
            <a:endParaRPr sz="30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dirty="0"/>
              <a:t>2-</a:t>
            </a:r>
            <a:fld id="{81D60167-4931-47E6-BA6A-407CBD079E47}" type="slidenum">
              <a:rPr dirty="0"/>
              <a:t>32</a:t>
            </a:fld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1168360" y="1845887"/>
            <a:ext cx="6557977" cy="38283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33400" y="533400"/>
            <a:ext cx="8001000" cy="990600"/>
          </a:xfrm>
          <a:custGeom>
            <a:avLst/>
            <a:gdLst/>
            <a:ahLst/>
            <a:cxnLst/>
            <a:rect l="l" t="t" r="r" b="b"/>
            <a:pathLst>
              <a:path w="8001000" h="990600">
                <a:moveTo>
                  <a:pt x="8001000" y="0"/>
                </a:moveTo>
                <a:lnTo>
                  <a:pt x="0" y="0"/>
                </a:lnTo>
                <a:lnTo>
                  <a:pt x="0" y="990600"/>
                </a:lnTo>
                <a:lnTo>
                  <a:pt x="8001000" y="990600"/>
                </a:lnTo>
                <a:lnTo>
                  <a:pt x="8001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3400" y="661291"/>
            <a:ext cx="8001000" cy="734817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24003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890"/>
              </a:spcBef>
            </a:pPr>
            <a:r>
              <a:rPr lang="en-US" sz="3200" b="0" dirty="0" smtClean="0">
                <a:latin typeface="Arial"/>
                <a:cs typeface="Arial"/>
              </a:rPr>
              <a:t>2.5 </a:t>
            </a:r>
            <a:r>
              <a:rPr lang="en-US" sz="3200" b="0" dirty="0" err="1" smtClean="0">
                <a:latin typeface="Arial"/>
                <a:cs typeface="Arial"/>
              </a:rPr>
              <a:t>Các</a:t>
            </a:r>
            <a:r>
              <a:rPr lang="en-US" sz="3200" b="0" dirty="0" smtClean="0">
                <a:latin typeface="Arial"/>
                <a:cs typeface="Arial"/>
              </a:rPr>
              <a:t> </a:t>
            </a:r>
            <a:r>
              <a:rPr lang="en-US" sz="3200" b="0" dirty="0" err="1" smtClean="0">
                <a:latin typeface="Arial"/>
                <a:cs typeface="Arial"/>
              </a:rPr>
              <a:t>d</a:t>
            </a:r>
            <a:r>
              <a:rPr sz="3200" b="0" spc="-5" dirty="0" err="1" smtClean="0">
                <a:latin typeface="Arial"/>
                <a:cs typeface="Arial"/>
              </a:rPr>
              <a:t>oanh</a:t>
            </a:r>
            <a:r>
              <a:rPr sz="3200" b="0" spc="-110" dirty="0" smtClean="0">
                <a:latin typeface="Arial"/>
                <a:cs typeface="Arial"/>
              </a:rPr>
              <a:t> </a:t>
            </a:r>
            <a:r>
              <a:rPr sz="3200" b="0" spc="-5" dirty="0" err="1" smtClean="0">
                <a:latin typeface="Arial"/>
                <a:cs typeface="Arial"/>
              </a:rPr>
              <a:t>nghiệp</a:t>
            </a:r>
            <a:r>
              <a:rPr lang="en-US" sz="3200" b="0" spc="-5" dirty="0" smtClean="0">
                <a:latin typeface="Arial"/>
                <a:cs typeface="Arial"/>
              </a:rPr>
              <a:t> </a:t>
            </a:r>
            <a:r>
              <a:rPr lang="en-US" sz="3200" b="0" spc="-5" dirty="0" err="1" smtClean="0">
                <a:latin typeface="Arial"/>
                <a:cs typeface="Arial"/>
              </a:rPr>
              <a:t>sử</a:t>
            </a:r>
            <a:r>
              <a:rPr lang="en-US" sz="3200" b="0" spc="-5" dirty="0" smtClean="0">
                <a:latin typeface="Arial"/>
                <a:cs typeface="Arial"/>
              </a:rPr>
              <a:t> </a:t>
            </a:r>
            <a:r>
              <a:rPr lang="en-US" sz="3200" b="0" spc="-5" dirty="0" err="1" smtClean="0">
                <a:latin typeface="Arial"/>
                <a:cs typeface="Arial"/>
              </a:rPr>
              <a:t>dụng</a:t>
            </a:r>
            <a:r>
              <a:rPr lang="en-US" sz="3200" b="0" spc="-5" dirty="0" smtClean="0">
                <a:latin typeface="Arial"/>
                <a:cs typeface="Arial"/>
              </a:rPr>
              <a:t> </a:t>
            </a:r>
            <a:r>
              <a:rPr lang="en-US" sz="3200" b="0" spc="-5" dirty="0" err="1" smtClean="0">
                <a:latin typeface="Arial"/>
                <a:cs typeface="Arial"/>
              </a:rPr>
              <a:t>hệ</a:t>
            </a:r>
            <a:r>
              <a:rPr lang="en-US" sz="3200" b="0" spc="-5" dirty="0" smtClean="0">
                <a:latin typeface="Arial"/>
                <a:cs typeface="Arial"/>
              </a:rPr>
              <a:t> </a:t>
            </a:r>
            <a:r>
              <a:rPr lang="en-US" sz="3200" b="0" spc="-5" dirty="0" err="1" smtClean="0">
                <a:latin typeface="Arial"/>
                <a:cs typeface="Arial"/>
              </a:rPr>
              <a:t>cộng</a:t>
            </a:r>
            <a:r>
              <a:rPr lang="en-US" sz="3200" b="0" spc="-5" dirty="0" smtClean="0">
                <a:latin typeface="Arial"/>
                <a:cs typeface="Arial"/>
              </a:rPr>
              <a:t> </a:t>
            </a:r>
            <a:r>
              <a:rPr lang="en-US" sz="3200" b="0" spc="-5" dirty="0" err="1" smtClean="0">
                <a:latin typeface="Arial"/>
                <a:cs typeface="Arial"/>
              </a:rPr>
              <a:t>tác</a:t>
            </a:r>
            <a:endParaRPr sz="3200" dirty="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dirty="0"/>
              <a:t>2-</a:t>
            </a:r>
            <a:fld id="{81D60167-4931-47E6-BA6A-407CBD079E47}" type="slidenum">
              <a:rPr dirty="0"/>
              <a:t>33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688340" y="1565568"/>
            <a:ext cx="7594600" cy="4652556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580"/>
              </a:spcBef>
              <a:buSzPct val="70000"/>
              <a:buChar char="•"/>
              <a:tabLst>
                <a:tab pos="355600" algn="l"/>
                <a:tab pos="356235" algn="l"/>
              </a:tabLst>
            </a:pPr>
            <a:r>
              <a:rPr sz="2000" spc="-5" dirty="0">
                <a:solidFill>
                  <a:srgbClr val="003185"/>
                </a:solidFill>
                <a:latin typeface="Arial"/>
                <a:cs typeface="Arial"/>
              </a:rPr>
              <a:t>Quyết định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tác nghiệp (Operational</a:t>
            </a:r>
            <a:r>
              <a:rPr sz="2000" spc="-12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decisions)</a:t>
            </a:r>
            <a:endParaRPr sz="2000" dirty="0">
              <a:latin typeface="Arial"/>
              <a:cs typeface="Arial"/>
            </a:endParaRPr>
          </a:p>
          <a:p>
            <a:pPr marL="469265" marR="299720" lvl="1">
              <a:lnSpc>
                <a:spcPct val="100000"/>
              </a:lnSpc>
              <a:spcBef>
                <a:spcPts val="480"/>
              </a:spcBef>
              <a:tabLst>
                <a:tab pos="756920" algn="l"/>
              </a:tabLst>
            </a:pPr>
            <a:r>
              <a:rPr lang="en-US" sz="2000" dirty="0" smtClean="0">
                <a:solidFill>
                  <a:srgbClr val="003185"/>
                </a:solidFill>
                <a:latin typeface="Arial"/>
                <a:cs typeface="Arial"/>
              </a:rPr>
              <a:t>- </a:t>
            </a:r>
            <a:r>
              <a:rPr sz="2000" dirty="0" err="1" smtClean="0">
                <a:solidFill>
                  <a:srgbClr val="003185"/>
                </a:solidFill>
                <a:latin typeface="Arial"/>
                <a:cs typeface="Arial"/>
              </a:rPr>
              <a:t>Tập</a:t>
            </a:r>
            <a:r>
              <a:rPr sz="2000" dirty="0" smtClean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trung vào các hoạt động </a:t>
            </a:r>
            <a:r>
              <a:rPr sz="2000" spc="-5" dirty="0">
                <a:solidFill>
                  <a:srgbClr val="003185"/>
                </a:solidFill>
                <a:latin typeface="Arial"/>
                <a:cs typeface="Arial"/>
              </a:rPr>
              <a:t>day-to-day: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chúng </a:t>
            </a:r>
            <a:r>
              <a:rPr sz="2000" spc="-5" dirty="0">
                <a:solidFill>
                  <a:srgbClr val="003185"/>
                </a:solidFill>
                <a:latin typeface="Arial"/>
                <a:cs typeface="Arial"/>
              </a:rPr>
              <a:t>ta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nên</a:t>
            </a:r>
            <a:r>
              <a:rPr sz="2000" spc="-204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đặt  bao nhiêu vật dụng </a:t>
            </a:r>
            <a:r>
              <a:rPr sz="2000" spc="-5" dirty="0">
                <a:solidFill>
                  <a:srgbClr val="003185"/>
                </a:solidFill>
                <a:latin typeface="Arial"/>
                <a:cs typeface="Arial"/>
              </a:rPr>
              <a:t>từ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nhà cung cấp</a:t>
            </a:r>
            <a:r>
              <a:rPr sz="2000" spc="-27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3185"/>
                </a:solidFill>
                <a:latin typeface="Arial"/>
                <a:cs typeface="Arial"/>
              </a:rPr>
              <a:t>A?</a:t>
            </a:r>
            <a:endParaRPr sz="2000" dirty="0">
              <a:latin typeface="Arial"/>
              <a:cs typeface="Arial"/>
            </a:endParaRPr>
          </a:p>
          <a:p>
            <a:pPr marL="469265" lvl="1">
              <a:lnSpc>
                <a:spcPct val="100000"/>
              </a:lnSpc>
              <a:spcBef>
                <a:spcPts val="480"/>
              </a:spcBef>
              <a:tabLst>
                <a:tab pos="756920" algn="l"/>
              </a:tabLst>
            </a:pPr>
            <a:r>
              <a:rPr lang="en-US" sz="2000" dirty="0" smtClean="0">
                <a:solidFill>
                  <a:srgbClr val="003185"/>
                </a:solidFill>
                <a:latin typeface="Arial"/>
                <a:cs typeface="Arial"/>
              </a:rPr>
              <a:t>- </a:t>
            </a:r>
            <a:r>
              <a:rPr sz="2000" dirty="0" err="1" smtClean="0">
                <a:solidFill>
                  <a:srgbClr val="003185"/>
                </a:solidFill>
                <a:latin typeface="Arial"/>
                <a:cs typeface="Arial"/>
              </a:rPr>
              <a:t>Lấy</a:t>
            </a:r>
            <a:r>
              <a:rPr sz="2000" dirty="0" smtClean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được dữ </a:t>
            </a:r>
            <a:r>
              <a:rPr sz="2000" spc="-5" dirty="0">
                <a:solidFill>
                  <a:srgbClr val="003185"/>
                </a:solidFill>
                <a:latin typeface="Arial"/>
                <a:cs typeface="Arial"/>
              </a:rPr>
              <a:t>liệu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từ các </a:t>
            </a:r>
            <a:r>
              <a:rPr sz="2000" spc="-5" dirty="0">
                <a:solidFill>
                  <a:srgbClr val="003185"/>
                </a:solidFill>
                <a:latin typeface="Arial"/>
                <a:cs typeface="Arial"/>
              </a:rPr>
              <a:t>hệ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thống xử </a:t>
            </a:r>
            <a:r>
              <a:rPr sz="2000" spc="-5" dirty="0">
                <a:solidFill>
                  <a:srgbClr val="003185"/>
                </a:solidFill>
                <a:latin typeface="Arial"/>
                <a:cs typeface="Arial"/>
              </a:rPr>
              <a:t>lý giao</a:t>
            </a:r>
            <a:r>
              <a:rPr sz="2000" spc="-13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dịch</a:t>
            </a:r>
            <a:endParaRPr sz="2000" dirty="0">
              <a:latin typeface="Arial"/>
              <a:cs typeface="Arial"/>
            </a:endParaRPr>
          </a:p>
          <a:p>
            <a:pPr marL="469900">
              <a:lnSpc>
                <a:spcPct val="100000"/>
              </a:lnSpc>
              <a:spcBef>
                <a:spcPts val="480"/>
              </a:spcBef>
            </a:pPr>
            <a:r>
              <a:rPr lang="en-US" sz="2000" spc="5" dirty="0" smtClean="0">
                <a:solidFill>
                  <a:srgbClr val="003185"/>
                </a:solidFill>
                <a:latin typeface="Arial"/>
                <a:cs typeface="Arial"/>
              </a:rPr>
              <a:t>- </a:t>
            </a:r>
            <a:r>
              <a:rPr sz="2000" spc="-430" dirty="0" smtClean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Yêu cầu rất ít </a:t>
            </a:r>
            <a:r>
              <a:rPr sz="2000" spc="5" dirty="0">
                <a:solidFill>
                  <a:srgbClr val="003185"/>
                </a:solidFill>
                <a:latin typeface="Arial"/>
                <a:cs typeface="Arial"/>
              </a:rPr>
              <a:t>sự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hợp tác</a:t>
            </a:r>
            <a:endParaRPr sz="2000" dirty="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spcBef>
                <a:spcPts val="480"/>
              </a:spcBef>
              <a:buSzPct val="70000"/>
              <a:buChar char="•"/>
              <a:tabLst>
                <a:tab pos="355600" algn="l"/>
                <a:tab pos="356235" algn="l"/>
              </a:tabLst>
            </a:pPr>
            <a:r>
              <a:rPr sz="2000" spc="-5" dirty="0">
                <a:solidFill>
                  <a:srgbClr val="003185"/>
                </a:solidFill>
                <a:latin typeface="Arial"/>
                <a:cs typeface="Arial"/>
              </a:rPr>
              <a:t>Quyết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định quản trị (Managerial</a:t>
            </a:r>
            <a:r>
              <a:rPr sz="2000" spc="-12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decisions)</a:t>
            </a:r>
            <a:endParaRPr sz="2000" dirty="0">
              <a:latin typeface="Arial"/>
              <a:cs typeface="Arial"/>
            </a:endParaRPr>
          </a:p>
          <a:p>
            <a:pPr marL="469265" marR="210820" lvl="1">
              <a:lnSpc>
                <a:spcPct val="100000"/>
              </a:lnSpc>
              <a:spcBef>
                <a:spcPts val="480"/>
              </a:spcBef>
              <a:tabLst>
                <a:tab pos="756920" algn="l"/>
              </a:tabLst>
            </a:pPr>
            <a:r>
              <a:rPr lang="en-US" sz="2000" dirty="0" smtClean="0">
                <a:solidFill>
                  <a:srgbClr val="003185"/>
                </a:solidFill>
                <a:latin typeface="Arial"/>
                <a:cs typeface="Arial"/>
              </a:rPr>
              <a:t>- </a:t>
            </a:r>
            <a:r>
              <a:rPr sz="2000" dirty="0" err="1" smtClean="0">
                <a:solidFill>
                  <a:srgbClr val="003185"/>
                </a:solidFill>
                <a:latin typeface="Arial"/>
                <a:cs typeface="Arial"/>
              </a:rPr>
              <a:t>Tập</a:t>
            </a:r>
            <a:r>
              <a:rPr sz="2000" dirty="0" smtClean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trung vào việc phân </a:t>
            </a:r>
            <a:r>
              <a:rPr sz="2000" spc="-5" dirty="0">
                <a:solidFill>
                  <a:srgbClr val="003185"/>
                </a:solidFill>
                <a:latin typeface="Arial"/>
                <a:cs typeface="Arial"/>
              </a:rPr>
              <a:t>bổ và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sử dụng tài </a:t>
            </a:r>
            <a:r>
              <a:rPr sz="2000" spc="-10" dirty="0">
                <a:solidFill>
                  <a:srgbClr val="003185"/>
                </a:solidFill>
                <a:latin typeface="Arial"/>
                <a:cs typeface="Arial"/>
              </a:rPr>
              <a:t>nguyên: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Có</a:t>
            </a:r>
            <a:r>
              <a:rPr sz="2000" spc="-12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bao  nhiêu kỹ sư thực hiện dự </a:t>
            </a:r>
            <a:r>
              <a:rPr sz="2000" spc="-5" dirty="0">
                <a:solidFill>
                  <a:srgbClr val="003185"/>
                </a:solidFill>
                <a:latin typeface="Arial"/>
                <a:cs typeface="Arial"/>
              </a:rPr>
              <a:t>án</a:t>
            </a:r>
            <a:r>
              <a:rPr sz="2000" spc="-13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B?</a:t>
            </a:r>
            <a:endParaRPr sz="2000" dirty="0">
              <a:latin typeface="Arial"/>
              <a:cs typeface="Arial"/>
            </a:endParaRPr>
          </a:p>
          <a:p>
            <a:pPr marL="469900">
              <a:lnSpc>
                <a:spcPct val="100000"/>
              </a:lnSpc>
              <a:spcBef>
                <a:spcPts val="484"/>
              </a:spcBef>
            </a:pPr>
            <a:r>
              <a:rPr lang="en-US" sz="2000" spc="5" dirty="0" smtClean="0">
                <a:solidFill>
                  <a:srgbClr val="003185"/>
                </a:solidFill>
                <a:latin typeface="Arial"/>
                <a:cs typeface="Arial"/>
              </a:rPr>
              <a:t>- </a:t>
            </a:r>
            <a:r>
              <a:rPr sz="2000" spc="-420" dirty="0" smtClean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Yêu cầu </a:t>
            </a:r>
            <a:r>
              <a:rPr sz="2000" spc="-5" dirty="0">
                <a:solidFill>
                  <a:srgbClr val="003185"/>
                </a:solidFill>
                <a:latin typeface="Arial"/>
                <a:cs typeface="Arial"/>
              </a:rPr>
              <a:t>sự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cộng tác nào đó</a:t>
            </a:r>
            <a:endParaRPr sz="2000" dirty="0">
              <a:latin typeface="Arial"/>
              <a:cs typeface="Arial"/>
            </a:endParaRPr>
          </a:p>
          <a:p>
            <a:pPr marL="425450" indent="-413384">
              <a:lnSpc>
                <a:spcPct val="100000"/>
              </a:lnSpc>
              <a:spcBef>
                <a:spcPts val="480"/>
              </a:spcBef>
              <a:buSzPct val="70000"/>
              <a:buChar char="•"/>
              <a:tabLst>
                <a:tab pos="425450" algn="l"/>
                <a:tab pos="426084" algn="l"/>
              </a:tabLst>
            </a:pP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Quyết định chiến lược (Strategic</a:t>
            </a:r>
            <a:r>
              <a:rPr sz="2000" spc="-12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decisions)</a:t>
            </a:r>
            <a:endParaRPr sz="2000" dirty="0">
              <a:latin typeface="Arial"/>
              <a:cs typeface="Arial"/>
            </a:endParaRPr>
          </a:p>
          <a:p>
            <a:pPr marL="469265" lvl="1">
              <a:lnSpc>
                <a:spcPct val="100000"/>
              </a:lnSpc>
              <a:spcBef>
                <a:spcPts val="480"/>
              </a:spcBef>
              <a:tabLst>
                <a:tab pos="756920" algn="l"/>
              </a:tabLst>
            </a:pPr>
            <a:r>
              <a:rPr lang="en-US" sz="2000" dirty="0" smtClean="0">
                <a:solidFill>
                  <a:srgbClr val="003185"/>
                </a:solidFill>
                <a:latin typeface="Arial"/>
                <a:cs typeface="Arial"/>
              </a:rPr>
              <a:t>- </a:t>
            </a:r>
            <a:r>
              <a:rPr sz="2000" dirty="0" err="1" smtClean="0">
                <a:solidFill>
                  <a:srgbClr val="003185"/>
                </a:solidFill>
                <a:latin typeface="Arial"/>
                <a:cs typeface="Arial"/>
              </a:rPr>
              <a:t>Tập</a:t>
            </a:r>
            <a:r>
              <a:rPr sz="2000" dirty="0" smtClean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trung vào mục tiêu, các vấn đề </a:t>
            </a:r>
            <a:r>
              <a:rPr sz="2000" spc="-5" dirty="0">
                <a:solidFill>
                  <a:srgbClr val="003185"/>
                </a:solidFill>
                <a:latin typeface="Arial"/>
                <a:cs typeface="Arial"/>
              </a:rPr>
              <a:t>tổ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chức: chúng </a:t>
            </a:r>
            <a:r>
              <a:rPr sz="2000" spc="-5" dirty="0">
                <a:solidFill>
                  <a:srgbClr val="003185"/>
                </a:solidFill>
                <a:latin typeface="Arial"/>
                <a:cs typeface="Arial"/>
              </a:rPr>
              <a:t>ta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có</a:t>
            </a:r>
            <a:r>
              <a:rPr sz="2000" spc="-23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nên</a:t>
            </a:r>
            <a:endParaRPr sz="2000" dirty="0">
              <a:latin typeface="Arial"/>
              <a:cs typeface="Arial"/>
            </a:endParaRPr>
          </a:p>
          <a:p>
            <a:pPr marL="756285">
              <a:lnSpc>
                <a:spcPct val="100000"/>
              </a:lnSpc>
            </a:pP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bắt đầu một dòng sản phẩm</a:t>
            </a:r>
            <a:r>
              <a:rPr sz="2000" spc="-18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mới?</a:t>
            </a:r>
            <a:endParaRPr sz="2000" dirty="0">
              <a:latin typeface="Arial"/>
              <a:cs typeface="Arial"/>
            </a:endParaRPr>
          </a:p>
          <a:p>
            <a:pPr marL="469265" lvl="1">
              <a:lnSpc>
                <a:spcPct val="100000"/>
              </a:lnSpc>
              <a:spcBef>
                <a:spcPts val="480"/>
              </a:spcBef>
              <a:tabLst>
                <a:tab pos="756920" algn="l"/>
              </a:tabLst>
            </a:pPr>
            <a:r>
              <a:rPr lang="en-US" sz="2000" dirty="0" smtClean="0">
                <a:solidFill>
                  <a:srgbClr val="003185"/>
                </a:solidFill>
                <a:latin typeface="Arial"/>
                <a:cs typeface="Arial"/>
              </a:rPr>
              <a:t>- </a:t>
            </a:r>
            <a:r>
              <a:rPr sz="2000" dirty="0" err="1" smtClean="0">
                <a:solidFill>
                  <a:srgbClr val="003185"/>
                </a:solidFill>
                <a:latin typeface="Arial"/>
                <a:cs typeface="Arial"/>
              </a:rPr>
              <a:t>Gần</a:t>
            </a:r>
            <a:r>
              <a:rPr sz="2000" dirty="0" smtClean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như luôn luôn hợp</a:t>
            </a:r>
            <a:r>
              <a:rPr sz="2000" spc="-15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tác</a:t>
            </a:r>
            <a:endParaRPr sz="20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402076" y="1808226"/>
            <a:ext cx="5145405" cy="1792605"/>
            <a:chOff x="3402076" y="1808226"/>
            <a:chExt cx="5145405" cy="1792605"/>
          </a:xfrm>
        </p:grpSpPr>
        <p:sp>
          <p:nvSpPr>
            <p:cNvPr id="3" name="object 3"/>
            <p:cNvSpPr/>
            <p:nvPr/>
          </p:nvSpPr>
          <p:spPr>
            <a:xfrm>
              <a:off x="3414776" y="1820926"/>
              <a:ext cx="5119624" cy="176682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414776" y="1820926"/>
              <a:ext cx="5120005" cy="1767205"/>
            </a:xfrm>
            <a:custGeom>
              <a:avLst/>
              <a:gdLst/>
              <a:ahLst/>
              <a:cxnLst/>
              <a:rect l="l" t="t" r="r" b="b"/>
              <a:pathLst>
                <a:path w="5120005" h="1767204">
                  <a:moveTo>
                    <a:pt x="5119624" y="294386"/>
                  </a:moveTo>
                  <a:lnTo>
                    <a:pt x="5119624" y="1472311"/>
                  </a:lnTo>
                  <a:lnTo>
                    <a:pt x="5115959" y="1518660"/>
                  </a:lnTo>
                  <a:lnTo>
                    <a:pt x="5105180" y="1563456"/>
                  </a:lnTo>
                  <a:lnTo>
                    <a:pt x="5087610" y="1605904"/>
                  </a:lnTo>
                  <a:lnTo>
                    <a:pt x="5063573" y="1645213"/>
                  </a:lnTo>
                  <a:lnTo>
                    <a:pt x="5033391" y="1680590"/>
                  </a:lnTo>
                  <a:lnTo>
                    <a:pt x="4998076" y="1710773"/>
                  </a:lnTo>
                  <a:lnTo>
                    <a:pt x="4958812" y="1734810"/>
                  </a:lnTo>
                  <a:lnTo>
                    <a:pt x="4916402" y="1752380"/>
                  </a:lnTo>
                  <a:lnTo>
                    <a:pt x="4871651" y="1763159"/>
                  </a:lnTo>
                  <a:lnTo>
                    <a:pt x="4825365" y="1766824"/>
                  </a:lnTo>
                  <a:lnTo>
                    <a:pt x="0" y="1766824"/>
                  </a:lnTo>
                  <a:lnTo>
                    <a:pt x="0" y="0"/>
                  </a:lnTo>
                  <a:lnTo>
                    <a:pt x="4825365" y="0"/>
                  </a:lnTo>
                  <a:lnTo>
                    <a:pt x="4871651" y="3664"/>
                  </a:lnTo>
                  <a:lnTo>
                    <a:pt x="4916402" y="14443"/>
                  </a:lnTo>
                  <a:lnTo>
                    <a:pt x="4958812" y="32013"/>
                  </a:lnTo>
                  <a:lnTo>
                    <a:pt x="4998076" y="56050"/>
                  </a:lnTo>
                  <a:lnTo>
                    <a:pt x="5033391" y="86233"/>
                  </a:lnTo>
                  <a:lnTo>
                    <a:pt x="5063573" y="121596"/>
                  </a:lnTo>
                  <a:lnTo>
                    <a:pt x="5087610" y="160874"/>
                  </a:lnTo>
                  <a:lnTo>
                    <a:pt x="5105180" y="203285"/>
                  </a:lnTo>
                  <a:lnTo>
                    <a:pt x="5115959" y="248049"/>
                  </a:lnTo>
                  <a:lnTo>
                    <a:pt x="5119624" y="294386"/>
                  </a:lnTo>
                  <a:close/>
                </a:path>
              </a:pathLst>
            </a:custGeom>
            <a:ln w="25400">
              <a:solidFill>
                <a:srgbClr val="003CA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3955160" y="1768602"/>
            <a:ext cx="4168775" cy="1854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Có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một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phương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thức </a:t>
            </a:r>
            <a:r>
              <a:rPr sz="2400" spc="-125" dirty="0">
                <a:solidFill>
                  <a:srgbClr val="000308"/>
                </a:solidFill>
                <a:latin typeface="Trebuchet MS"/>
                <a:cs typeface="Trebuchet MS"/>
              </a:rPr>
              <a:t>“</a:t>
            </a:r>
            <a:r>
              <a:rPr sz="2400" spc="-125" dirty="0">
                <a:solidFill>
                  <a:srgbClr val="000308"/>
                </a:solidFill>
                <a:latin typeface="Arial"/>
                <a:cs typeface="Arial"/>
              </a:rPr>
              <a:t>hiểu</a:t>
            </a:r>
            <a:r>
              <a:rPr sz="2400" spc="-125" dirty="0">
                <a:solidFill>
                  <a:srgbClr val="000308"/>
                </a:solidFill>
                <a:latin typeface="Trebuchet MS"/>
                <a:cs typeface="Trebuchet MS"/>
              </a:rPr>
              <a:t>”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và  </a:t>
            </a:r>
            <a:r>
              <a:rPr sz="2400" spc="-75" dirty="0">
                <a:solidFill>
                  <a:srgbClr val="000308"/>
                </a:solidFill>
                <a:latin typeface="Trebuchet MS"/>
                <a:cs typeface="Trebuchet MS"/>
              </a:rPr>
              <a:t>“</a:t>
            </a:r>
            <a:r>
              <a:rPr sz="2400" spc="-75" dirty="0">
                <a:solidFill>
                  <a:srgbClr val="000308"/>
                </a:solidFill>
                <a:latin typeface="Arial"/>
                <a:cs typeface="Arial"/>
              </a:rPr>
              <a:t>chấp </a:t>
            </a:r>
            <a:r>
              <a:rPr sz="2400" spc="-80" dirty="0">
                <a:solidFill>
                  <a:srgbClr val="000308"/>
                </a:solidFill>
                <a:latin typeface="Arial"/>
                <a:cs typeface="Arial"/>
              </a:rPr>
              <a:t>nhận</a:t>
            </a:r>
            <a:r>
              <a:rPr sz="2400" spc="-80" dirty="0">
                <a:solidFill>
                  <a:srgbClr val="000308"/>
                </a:solidFill>
                <a:latin typeface="Trebuchet MS"/>
                <a:cs typeface="Trebuchet MS"/>
              </a:rPr>
              <a:t>”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cho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việc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ra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quyết  </a:t>
            </a:r>
            <a:r>
              <a:rPr sz="2400" spc="-10" dirty="0">
                <a:solidFill>
                  <a:srgbClr val="000308"/>
                </a:solidFill>
                <a:latin typeface="Arial"/>
                <a:cs typeface="Arial"/>
              </a:rPr>
              <a:t>định</a:t>
            </a:r>
            <a:endParaRPr sz="2400">
              <a:latin typeface="Arial"/>
              <a:cs typeface="Arial"/>
            </a:endParaRPr>
          </a:p>
          <a:p>
            <a:pPr marL="12700" marR="780415">
              <a:lnSpc>
                <a:spcPts val="2870"/>
              </a:lnSpc>
              <a:spcBef>
                <a:spcPts val="114"/>
              </a:spcBef>
            </a:pP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Có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sẵn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giải pháp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tối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ưu  Yêu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cầu rất ít sự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hợp</a:t>
            </a:r>
            <a:r>
              <a:rPr sz="2400" spc="-10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tác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520700" y="1587500"/>
            <a:ext cx="2905760" cy="2233295"/>
            <a:chOff x="520700" y="1587500"/>
            <a:chExt cx="2905760" cy="2233295"/>
          </a:xfrm>
        </p:grpSpPr>
        <p:sp>
          <p:nvSpPr>
            <p:cNvPr id="7" name="object 7"/>
            <p:cNvSpPr/>
            <p:nvPr/>
          </p:nvSpPr>
          <p:spPr>
            <a:xfrm>
              <a:off x="533400" y="1600200"/>
              <a:ext cx="2880360" cy="2207895"/>
            </a:xfrm>
            <a:custGeom>
              <a:avLst/>
              <a:gdLst/>
              <a:ahLst/>
              <a:cxnLst/>
              <a:rect l="l" t="t" r="r" b="b"/>
              <a:pathLst>
                <a:path w="2880360" h="2207895">
                  <a:moveTo>
                    <a:pt x="2512441" y="0"/>
                  </a:moveTo>
                  <a:lnTo>
                    <a:pt x="367957" y="0"/>
                  </a:lnTo>
                  <a:lnTo>
                    <a:pt x="319592" y="3189"/>
                  </a:lnTo>
                  <a:lnTo>
                    <a:pt x="272465" y="12601"/>
                  </a:lnTo>
                  <a:lnTo>
                    <a:pt x="227149" y="28003"/>
                  </a:lnTo>
                  <a:lnTo>
                    <a:pt x="184213" y="49163"/>
                  </a:lnTo>
                  <a:lnTo>
                    <a:pt x="144230" y="75847"/>
                  </a:lnTo>
                  <a:lnTo>
                    <a:pt x="107772" y="107823"/>
                  </a:lnTo>
                  <a:lnTo>
                    <a:pt x="75831" y="144260"/>
                  </a:lnTo>
                  <a:lnTo>
                    <a:pt x="49164" y="184229"/>
                  </a:lnTo>
                  <a:lnTo>
                    <a:pt x="28011" y="227155"/>
                  </a:lnTo>
                  <a:lnTo>
                    <a:pt x="12607" y="272462"/>
                  </a:lnTo>
                  <a:lnTo>
                    <a:pt x="3191" y="319574"/>
                  </a:lnTo>
                  <a:lnTo>
                    <a:pt x="0" y="367919"/>
                  </a:lnTo>
                  <a:lnTo>
                    <a:pt x="0" y="1839722"/>
                  </a:lnTo>
                  <a:lnTo>
                    <a:pt x="3191" y="1888119"/>
                  </a:lnTo>
                  <a:lnTo>
                    <a:pt x="12607" y="1935268"/>
                  </a:lnTo>
                  <a:lnTo>
                    <a:pt x="28011" y="1980596"/>
                  </a:lnTo>
                  <a:lnTo>
                    <a:pt x="49164" y="2023533"/>
                  </a:lnTo>
                  <a:lnTo>
                    <a:pt x="75831" y="2063506"/>
                  </a:lnTo>
                  <a:lnTo>
                    <a:pt x="107772" y="2099945"/>
                  </a:lnTo>
                  <a:lnTo>
                    <a:pt x="144230" y="2131876"/>
                  </a:lnTo>
                  <a:lnTo>
                    <a:pt x="184213" y="2158548"/>
                  </a:lnTo>
                  <a:lnTo>
                    <a:pt x="227149" y="2179716"/>
                  </a:lnTo>
                  <a:lnTo>
                    <a:pt x="272465" y="2195138"/>
                  </a:lnTo>
                  <a:lnTo>
                    <a:pt x="319592" y="2204570"/>
                  </a:lnTo>
                  <a:lnTo>
                    <a:pt x="367957" y="2207768"/>
                  </a:lnTo>
                  <a:lnTo>
                    <a:pt x="2512441" y="2207768"/>
                  </a:lnTo>
                  <a:lnTo>
                    <a:pt x="2560785" y="2204570"/>
                  </a:lnTo>
                  <a:lnTo>
                    <a:pt x="2607897" y="2195138"/>
                  </a:lnTo>
                  <a:lnTo>
                    <a:pt x="2653204" y="2179716"/>
                  </a:lnTo>
                  <a:lnTo>
                    <a:pt x="2696130" y="2158548"/>
                  </a:lnTo>
                  <a:lnTo>
                    <a:pt x="2736099" y="2131876"/>
                  </a:lnTo>
                  <a:lnTo>
                    <a:pt x="2772537" y="2099945"/>
                  </a:lnTo>
                  <a:lnTo>
                    <a:pt x="2804512" y="2063506"/>
                  </a:lnTo>
                  <a:lnTo>
                    <a:pt x="2831196" y="2023533"/>
                  </a:lnTo>
                  <a:lnTo>
                    <a:pt x="2852356" y="1980596"/>
                  </a:lnTo>
                  <a:lnTo>
                    <a:pt x="2867758" y="1935268"/>
                  </a:lnTo>
                  <a:lnTo>
                    <a:pt x="2877170" y="1888119"/>
                  </a:lnTo>
                  <a:lnTo>
                    <a:pt x="2880360" y="1839722"/>
                  </a:lnTo>
                  <a:lnTo>
                    <a:pt x="2880360" y="367919"/>
                  </a:lnTo>
                  <a:lnTo>
                    <a:pt x="2877170" y="319574"/>
                  </a:lnTo>
                  <a:lnTo>
                    <a:pt x="2867758" y="272462"/>
                  </a:lnTo>
                  <a:lnTo>
                    <a:pt x="2852356" y="227155"/>
                  </a:lnTo>
                  <a:lnTo>
                    <a:pt x="2831196" y="184229"/>
                  </a:lnTo>
                  <a:lnTo>
                    <a:pt x="2804512" y="144260"/>
                  </a:lnTo>
                  <a:lnTo>
                    <a:pt x="2772537" y="107823"/>
                  </a:lnTo>
                  <a:lnTo>
                    <a:pt x="2736099" y="75847"/>
                  </a:lnTo>
                  <a:lnTo>
                    <a:pt x="2696130" y="49163"/>
                  </a:lnTo>
                  <a:lnTo>
                    <a:pt x="2653204" y="28003"/>
                  </a:lnTo>
                  <a:lnTo>
                    <a:pt x="2607897" y="12601"/>
                  </a:lnTo>
                  <a:lnTo>
                    <a:pt x="2560785" y="3189"/>
                  </a:lnTo>
                  <a:lnTo>
                    <a:pt x="2512441" y="0"/>
                  </a:lnTo>
                  <a:close/>
                </a:path>
              </a:pathLst>
            </a:custGeom>
            <a:solidFill>
              <a:srgbClr val="003C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33400" y="1600200"/>
              <a:ext cx="2880360" cy="2207895"/>
            </a:xfrm>
            <a:custGeom>
              <a:avLst/>
              <a:gdLst/>
              <a:ahLst/>
              <a:cxnLst/>
              <a:rect l="l" t="t" r="r" b="b"/>
              <a:pathLst>
                <a:path w="2880360" h="2207895">
                  <a:moveTo>
                    <a:pt x="0" y="367919"/>
                  </a:moveTo>
                  <a:lnTo>
                    <a:pt x="3191" y="319574"/>
                  </a:lnTo>
                  <a:lnTo>
                    <a:pt x="12607" y="272462"/>
                  </a:lnTo>
                  <a:lnTo>
                    <a:pt x="28011" y="227155"/>
                  </a:lnTo>
                  <a:lnTo>
                    <a:pt x="49164" y="184229"/>
                  </a:lnTo>
                  <a:lnTo>
                    <a:pt x="75831" y="144260"/>
                  </a:lnTo>
                  <a:lnTo>
                    <a:pt x="107772" y="107823"/>
                  </a:lnTo>
                  <a:lnTo>
                    <a:pt x="144230" y="75847"/>
                  </a:lnTo>
                  <a:lnTo>
                    <a:pt x="184213" y="49163"/>
                  </a:lnTo>
                  <a:lnTo>
                    <a:pt x="227149" y="28003"/>
                  </a:lnTo>
                  <a:lnTo>
                    <a:pt x="272465" y="12601"/>
                  </a:lnTo>
                  <a:lnTo>
                    <a:pt x="319592" y="3189"/>
                  </a:lnTo>
                  <a:lnTo>
                    <a:pt x="367957" y="0"/>
                  </a:lnTo>
                  <a:lnTo>
                    <a:pt x="2512441" y="0"/>
                  </a:lnTo>
                  <a:lnTo>
                    <a:pt x="2560785" y="3189"/>
                  </a:lnTo>
                  <a:lnTo>
                    <a:pt x="2607897" y="12601"/>
                  </a:lnTo>
                  <a:lnTo>
                    <a:pt x="2653204" y="28003"/>
                  </a:lnTo>
                  <a:lnTo>
                    <a:pt x="2696130" y="49163"/>
                  </a:lnTo>
                  <a:lnTo>
                    <a:pt x="2736099" y="75847"/>
                  </a:lnTo>
                  <a:lnTo>
                    <a:pt x="2772537" y="107823"/>
                  </a:lnTo>
                  <a:lnTo>
                    <a:pt x="2804512" y="144260"/>
                  </a:lnTo>
                  <a:lnTo>
                    <a:pt x="2831196" y="184229"/>
                  </a:lnTo>
                  <a:lnTo>
                    <a:pt x="2852356" y="227155"/>
                  </a:lnTo>
                  <a:lnTo>
                    <a:pt x="2867758" y="272462"/>
                  </a:lnTo>
                  <a:lnTo>
                    <a:pt x="2877170" y="319574"/>
                  </a:lnTo>
                  <a:lnTo>
                    <a:pt x="2880360" y="367919"/>
                  </a:lnTo>
                  <a:lnTo>
                    <a:pt x="2880360" y="418670"/>
                  </a:lnTo>
                  <a:lnTo>
                    <a:pt x="2880360" y="469422"/>
                  </a:lnTo>
                  <a:lnTo>
                    <a:pt x="2880360" y="1839722"/>
                  </a:lnTo>
                  <a:lnTo>
                    <a:pt x="2877170" y="1888119"/>
                  </a:lnTo>
                  <a:lnTo>
                    <a:pt x="2867758" y="1935268"/>
                  </a:lnTo>
                  <a:lnTo>
                    <a:pt x="2852356" y="1980596"/>
                  </a:lnTo>
                  <a:lnTo>
                    <a:pt x="2831196" y="2023533"/>
                  </a:lnTo>
                  <a:lnTo>
                    <a:pt x="2804512" y="2063506"/>
                  </a:lnTo>
                  <a:lnTo>
                    <a:pt x="2772537" y="2099945"/>
                  </a:lnTo>
                  <a:lnTo>
                    <a:pt x="2736099" y="2131876"/>
                  </a:lnTo>
                  <a:lnTo>
                    <a:pt x="2696130" y="2158548"/>
                  </a:lnTo>
                  <a:lnTo>
                    <a:pt x="2653204" y="2179716"/>
                  </a:lnTo>
                  <a:lnTo>
                    <a:pt x="2607897" y="2195138"/>
                  </a:lnTo>
                  <a:lnTo>
                    <a:pt x="2560785" y="2204570"/>
                  </a:lnTo>
                  <a:lnTo>
                    <a:pt x="2512441" y="2207768"/>
                  </a:lnTo>
                  <a:lnTo>
                    <a:pt x="367957" y="2207768"/>
                  </a:lnTo>
                  <a:lnTo>
                    <a:pt x="319592" y="2204570"/>
                  </a:lnTo>
                  <a:lnTo>
                    <a:pt x="272465" y="2195138"/>
                  </a:lnTo>
                  <a:lnTo>
                    <a:pt x="227149" y="2179716"/>
                  </a:lnTo>
                  <a:lnTo>
                    <a:pt x="184213" y="2158548"/>
                  </a:lnTo>
                  <a:lnTo>
                    <a:pt x="144230" y="2131876"/>
                  </a:lnTo>
                  <a:lnTo>
                    <a:pt x="107772" y="2099945"/>
                  </a:lnTo>
                  <a:lnTo>
                    <a:pt x="75831" y="2063506"/>
                  </a:lnTo>
                  <a:lnTo>
                    <a:pt x="49164" y="2023533"/>
                  </a:lnTo>
                  <a:lnTo>
                    <a:pt x="28011" y="1980596"/>
                  </a:lnTo>
                  <a:lnTo>
                    <a:pt x="12607" y="1935268"/>
                  </a:lnTo>
                  <a:lnTo>
                    <a:pt x="3191" y="1888119"/>
                  </a:lnTo>
                  <a:lnTo>
                    <a:pt x="0" y="1839722"/>
                  </a:lnTo>
                  <a:lnTo>
                    <a:pt x="0" y="367919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936447" y="2176729"/>
            <a:ext cx="2074545" cy="981710"/>
          </a:xfrm>
          <a:prstGeom prst="rect">
            <a:avLst/>
          </a:prstGeom>
        </p:spPr>
        <p:txBody>
          <a:bodyPr vert="horz" wrap="square" lIns="0" tIns="69215" rIns="0" bIns="0" rtlCol="0">
            <a:spAutoFit/>
          </a:bodyPr>
          <a:lstStyle/>
          <a:p>
            <a:pPr marL="12700" marR="5080" indent="12065">
              <a:lnSpc>
                <a:spcPts val="3570"/>
              </a:lnSpc>
              <a:spcBef>
                <a:spcPts val="545"/>
              </a:spcBef>
            </a:pPr>
            <a:r>
              <a:rPr sz="3300" dirty="0">
                <a:solidFill>
                  <a:srgbClr val="FFFFFF"/>
                </a:solidFill>
                <a:latin typeface="Arial"/>
                <a:cs typeface="Arial"/>
              </a:rPr>
              <a:t>Quyết</a:t>
            </a:r>
            <a:r>
              <a:rPr sz="3300" spc="-1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300" spc="-5" dirty="0">
                <a:solidFill>
                  <a:srgbClr val="FFFFFF"/>
                </a:solidFill>
                <a:latin typeface="Arial"/>
                <a:cs typeface="Arial"/>
              </a:rPr>
              <a:t>định  </a:t>
            </a:r>
            <a:r>
              <a:rPr sz="3300" dirty="0">
                <a:solidFill>
                  <a:srgbClr val="FFFFFF"/>
                </a:solidFill>
                <a:latin typeface="Arial"/>
                <a:cs typeface="Arial"/>
              </a:rPr>
              <a:t>có cấu</a:t>
            </a:r>
            <a:r>
              <a:rPr sz="3300" spc="-1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300" dirty="0">
                <a:solidFill>
                  <a:srgbClr val="FFFFFF"/>
                </a:solidFill>
                <a:latin typeface="Arial"/>
                <a:cs typeface="Arial"/>
              </a:rPr>
              <a:t>trúc</a:t>
            </a:r>
            <a:endParaRPr sz="3300">
              <a:latin typeface="Arial"/>
              <a:cs typeface="Arial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3416300" y="4102100"/>
            <a:ext cx="5146675" cy="1792605"/>
            <a:chOff x="3416300" y="4102100"/>
            <a:chExt cx="5146675" cy="1792605"/>
          </a:xfrm>
        </p:grpSpPr>
        <p:sp>
          <p:nvSpPr>
            <p:cNvPr id="11" name="object 11"/>
            <p:cNvSpPr/>
            <p:nvPr/>
          </p:nvSpPr>
          <p:spPr>
            <a:xfrm>
              <a:off x="3429000" y="4114800"/>
              <a:ext cx="5121275" cy="176688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429000" y="4114800"/>
              <a:ext cx="5121275" cy="1767205"/>
            </a:xfrm>
            <a:custGeom>
              <a:avLst/>
              <a:gdLst/>
              <a:ahLst/>
              <a:cxnLst/>
              <a:rect l="l" t="t" r="r" b="b"/>
              <a:pathLst>
                <a:path w="5121275" h="1767204">
                  <a:moveTo>
                    <a:pt x="5121275" y="294513"/>
                  </a:moveTo>
                  <a:lnTo>
                    <a:pt x="5121275" y="1472438"/>
                  </a:lnTo>
                  <a:lnTo>
                    <a:pt x="5117610" y="1518766"/>
                  </a:lnTo>
                  <a:lnTo>
                    <a:pt x="5106831" y="1563542"/>
                  </a:lnTo>
                  <a:lnTo>
                    <a:pt x="5089261" y="1605974"/>
                  </a:lnTo>
                  <a:lnTo>
                    <a:pt x="5065224" y="1645267"/>
                  </a:lnTo>
                  <a:lnTo>
                    <a:pt x="5035042" y="1680629"/>
                  </a:lnTo>
                  <a:lnTo>
                    <a:pt x="4999678" y="1710809"/>
                  </a:lnTo>
                  <a:lnTo>
                    <a:pt x="4960400" y="1734852"/>
                  </a:lnTo>
                  <a:lnTo>
                    <a:pt x="4917989" y="1752431"/>
                  </a:lnTo>
                  <a:lnTo>
                    <a:pt x="4873225" y="1763218"/>
                  </a:lnTo>
                  <a:lnTo>
                    <a:pt x="4826889" y="1766887"/>
                  </a:lnTo>
                  <a:lnTo>
                    <a:pt x="0" y="1766887"/>
                  </a:lnTo>
                  <a:lnTo>
                    <a:pt x="0" y="0"/>
                  </a:lnTo>
                  <a:lnTo>
                    <a:pt x="4826889" y="0"/>
                  </a:lnTo>
                  <a:lnTo>
                    <a:pt x="4873225" y="3664"/>
                  </a:lnTo>
                  <a:lnTo>
                    <a:pt x="4917989" y="14443"/>
                  </a:lnTo>
                  <a:lnTo>
                    <a:pt x="4960400" y="32013"/>
                  </a:lnTo>
                  <a:lnTo>
                    <a:pt x="4999678" y="56050"/>
                  </a:lnTo>
                  <a:lnTo>
                    <a:pt x="5035042" y="86232"/>
                  </a:lnTo>
                  <a:lnTo>
                    <a:pt x="5065224" y="121610"/>
                  </a:lnTo>
                  <a:lnTo>
                    <a:pt x="5089261" y="160919"/>
                  </a:lnTo>
                  <a:lnTo>
                    <a:pt x="5106831" y="203367"/>
                  </a:lnTo>
                  <a:lnTo>
                    <a:pt x="5117610" y="248163"/>
                  </a:lnTo>
                  <a:lnTo>
                    <a:pt x="5121275" y="294513"/>
                  </a:lnTo>
                  <a:close/>
                </a:path>
              </a:pathLst>
            </a:custGeom>
            <a:ln w="25400">
              <a:solidFill>
                <a:srgbClr val="003CA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3969511" y="4247515"/>
            <a:ext cx="3954779" cy="1489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2192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Phương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thức “no</a:t>
            </a:r>
            <a:r>
              <a:rPr sz="2400" spc="-6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agreed-on  decision-making”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Giải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pháp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chưa tối</a:t>
            </a:r>
            <a:r>
              <a:rPr sz="2400" spc="-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ưu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Thường là quy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trình cộng</a:t>
            </a:r>
            <a:r>
              <a:rPr sz="2400" spc="-4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tác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520700" y="3905250"/>
            <a:ext cx="2905760" cy="2233295"/>
            <a:chOff x="520700" y="3905250"/>
            <a:chExt cx="2905760" cy="2233295"/>
          </a:xfrm>
        </p:grpSpPr>
        <p:sp>
          <p:nvSpPr>
            <p:cNvPr id="15" name="object 15"/>
            <p:cNvSpPr/>
            <p:nvPr/>
          </p:nvSpPr>
          <p:spPr>
            <a:xfrm>
              <a:off x="533400" y="3917950"/>
              <a:ext cx="2880360" cy="2207895"/>
            </a:xfrm>
            <a:custGeom>
              <a:avLst/>
              <a:gdLst/>
              <a:ahLst/>
              <a:cxnLst/>
              <a:rect l="l" t="t" r="r" b="b"/>
              <a:pathLst>
                <a:path w="2880360" h="2207895">
                  <a:moveTo>
                    <a:pt x="2512441" y="0"/>
                  </a:moveTo>
                  <a:lnTo>
                    <a:pt x="367957" y="0"/>
                  </a:lnTo>
                  <a:lnTo>
                    <a:pt x="319592" y="3189"/>
                  </a:lnTo>
                  <a:lnTo>
                    <a:pt x="272465" y="12601"/>
                  </a:lnTo>
                  <a:lnTo>
                    <a:pt x="227149" y="28003"/>
                  </a:lnTo>
                  <a:lnTo>
                    <a:pt x="184213" y="49163"/>
                  </a:lnTo>
                  <a:lnTo>
                    <a:pt x="144230" y="75847"/>
                  </a:lnTo>
                  <a:lnTo>
                    <a:pt x="107772" y="107823"/>
                  </a:lnTo>
                  <a:lnTo>
                    <a:pt x="75831" y="144260"/>
                  </a:lnTo>
                  <a:lnTo>
                    <a:pt x="49164" y="184229"/>
                  </a:lnTo>
                  <a:lnTo>
                    <a:pt x="28011" y="227155"/>
                  </a:lnTo>
                  <a:lnTo>
                    <a:pt x="12607" y="272462"/>
                  </a:lnTo>
                  <a:lnTo>
                    <a:pt x="3191" y="319574"/>
                  </a:lnTo>
                  <a:lnTo>
                    <a:pt x="0" y="367919"/>
                  </a:lnTo>
                  <a:lnTo>
                    <a:pt x="0" y="1839772"/>
                  </a:lnTo>
                  <a:lnTo>
                    <a:pt x="3191" y="1888137"/>
                  </a:lnTo>
                  <a:lnTo>
                    <a:pt x="12607" y="1935264"/>
                  </a:lnTo>
                  <a:lnTo>
                    <a:pt x="28011" y="1980580"/>
                  </a:lnTo>
                  <a:lnTo>
                    <a:pt x="49164" y="2023516"/>
                  </a:lnTo>
                  <a:lnTo>
                    <a:pt x="75831" y="2063499"/>
                  </a:lnTo>
                  <a:lnTo>
                    <a:pt x="107772" y="2099957"/>
                  </a:lnTo>
                  <a:lnTo>
                    <a:pt x="144230" y="2131903"/>
                  </a:lnTo>
                  <a:lnTo>
                    <a:pt x="184213" y="2158570"/>
                  </a:lnTo>
                  <a:lnTo>
                    <a:pt x="227149" y="2179723"/>
                  </a:lnTo>
                  <a:lnTo>
                    <a:pt x="272465" y="2195124"/>
                  </a:lnTo>
                  <a:lnTo>
                    <a:pt x="319592" y="2204539"/>
                  </a:lnTo>
                  <a:lnTo>
                    <a:pt x="367957" y="2207729"/>
                  </a:lnTo>
                  <a:lnTo>
                    <a:pt x="2512441" y="2207729"/>
                  </a:lnTo>
                  <a:lnTo>
                    <a:pt x="2560785" y="2204539"/>
                  </a:lnTo>
                  <a:lnTo>
                    <a:pt x="2607897" y="2195124"/>
                  </a:lnTo>
                  <a:lnTo>
                    <a:pt x="2653204" y="2179723"/>
                  </a:lnTo>
                  <a:lnTo>
                    <a:pt x="2696130" y="2158570"/>
                  </a:lnTo>
                  <a:lnTo>
                    <a:pt x="2736099" y="2131903"/>
                  </a:lnTo>
                  <a:lnTo>
                    <a:pt x="2772537" y="2099957"/>
                  </a:lnTo>
                  <a:lnTo>
                    <a:pt x="2804512" y="2063499"/>
                  </a:lnTo>
                  <a:lnTo>
                    <a:pt x="2831196" y="2023516"/>
                  </a:lnTo>
                  <a:lnTo>
                    <a:pt x="2852356" y="1980580"/>
                  </a:lnTo>
                  <a:lnTo>
                    <a:pt x="2867758" y="1935264"/>
                  </a:lnTo>
                  <a:lnTo>
                    <a:pt x="2877170" y="1888137"/>
                  </a:lnTo>
                  <a:lnTo>
                    <a:pt x="2880360" y="1839772"/>
                  </a:lnTo>
                  <a:lnTo>
                    <a:pt x="2880360" y="367919"/>
                  </a:lnTo>
                  <a:lnTo>
                    <a:pt x="2877170" y="319574"/>
                  </a:lnTo>
                  <a:lnTo>
                    <a:pt x="2867758" y="272462"/>
                  </a:lnTo>
                  <a:lnTo>
                    <a:pt x="2852356" y="227155"/>
                  </a:lnTo>
                  <a:lnTo>
                    <a:pt x="2831196" y="184229"/>
                  </a:lnTo>
                  <a:lnTo>
                    <a:pt x="2804512" y="144260"/>
                  </a:lnTo>
                  <a:lnTo>
                    <a:pt x="2772537" y="107823"/>
                  </a:lnTo>
                  <a:lnTo>
                    <a:pt x="2736099" y="75847"/>
                  </a:lnTo>
                  <a:lnTo>
                    <a:pt x="2696130" y="49163"/>
                  </a:lnTo>
                  <a:lnTo>
                    <a:pt x="2653204" y="28003"/>
                  </a:lnTo>
                  <a:lnTo>
                    <a:pt x="2607897" y="12601"/>
                  </a:lnTo>
                  <a:lnTo>
                    <a:pt x="2560785" y="3189"/>
                  </a:lnTo>
                  <a:lnTo>
                    <a:pt x="2512441" y="0"/>
                  </a:lnTo>
                  <a:close/>
                </a:path>
              </a:pathLst>
            </a:custGeom>
            <a:solidFill>
              <a:srgbClr val="003C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33400" y="3917950"/>
              <a:ext cx="2880360" cy="2207895"/>
            </a:xfrm>
            <a:custGeom>
              <a:avLst/>
              <a:gdLst/>
              <a:ahLst/>
              <a:cxnLst/>
              <a:rect l="l" t="t" r="r" b="b"/>
              <a:pathLst>
                <a:path w="2880360" h="2207895">
                  <a:moveTo>
                    <a:pt x="0" y="367919"/>
                  </a:moveTo>
                  <a:lnTo>
                    <a:pt x="3191" y="319574"/>
                  </a:lnTo>
                  <a:lnTo>
                    <a:pt x="12607" y="272462"/>
                  </a:lnTo>
                  <a:lnTo>
                    <a:pt x="28011" y="227155"/>
                  </a:lnTo>
                  <a:lnTo>
                    <a:pt x="49164" y="184229"/>
                  </a:lnTo>
                  <a:lnTo>
                    <a:pt x="75831" y="144260"/>
                  </a:lnTo>
                  <a:lnTo>
                    <a:pt x="107772" y="107823"/>
                  </a:lnTo>
                  <a:lnTo>
                    <a:pt x="144230" y="75847"/>
                  </a:lnTo>
                  <a:lnTo>
                    <a:pt x="184213" y="49163"/>
                  </a:lnTo>
                  <a:lnTo>
                    <a:pt x="227149" y="28003"/>
                  </a:lnTo>
                  <a:lnTo>
                    <a:pt x="272465" y="12601"/>
                  </a:lnTo>
                  <a:lnTo>
                    <a:pt x="319592" y="3189"/>
                  </a:lnTo>
                  <a:lnTo>
                    <a:pt x="367957" y="0"/>
                  </a:lnTo>
                  <a:lnTo>
                    <a:pt x="2512441" y="0"/>
                  </a:lnTo>
                  <a:lnTo>
                    <a:pt x="2560785" y="3189"/>
                  </a:lnTo>
                  <a:lnTo>
                    <a:pt x="2607897" y="12601"/>
                  </a:lnTo>
                  <a:lnTo>
                    <a:pt x="2653204" y="28003"/>
                  </a:lnTo>
                  <a:lnTo>
                    <a:pt x="2696130" y="49163"/>
                  </a:lnTo>
                  <a:lnTo>
                    <a:pt x="2736099" y="75847"/>
                  </a:lnTo>
                  <a:lnTo>
                    <a:pt x="2772537" y="107823"/>
                  </a:lnTo>
                  <a:lnTo>
                    <a:pt x="2804512" y="144260"/>
                  </a:lnTo>
                  <a:lnTo>
                    <a:pt x="2831196" y="184229"/>
                  </a:lnTo>
                  <a:lnTo>
                    <a:pt x="2852356" y="227155"/>
                  </a:lnTo>
                  <a:lnTo>
                    <a:pt x="2867758" y="272462"/>
                  </a:lnTo>
                  <a:lnTo>
                    <a:pt x="2877170" y="319574"/>
                  </a:lnTo>
                  <a:lnTo>
                    <a:pt x="2880360" y="367919"/>
                  </a:lnTo>
                  <a:lnTo>
                    <a:pt x="2880360" y="418670"/>
                  </a:lnTo>
                  <a:lnTo>
                    <a:pt x="2880360" y="469422"/>
                  </a:lnTo>
                  <a:lnTo>
                    <a:pt x="2880360" y="1839772"/>
                  </a:lnTo>
                  <a:lnTo>
                    <a:pt x="2877170" y="1888137"/>
                  </a:lnTo>
                  <a:lnTo>
                    <a:pt x="2867758" y="1935264"/>
                  </a:lnTo>
                  <a:lnTo>
                    <a:pt x="2852356" y="1980580"/>
                  </a:lnTo>
                  <a:lnTo>
                    <a:pt x="2831196" y="2023516"/>
                  </a:lnTo>
                  <a:lnTo>
                    <a:pt x="2804512" y="2063499"/>
                  </a:lnTo>
                  <a:lnTo>
                    <a:pt x="2772537" y="2099957"/>
                  </a:lnTo>
                  <a:lnTo>
                    <a:pt x="2736099" y="2131903"/>
                  </a:lnTo>
                  <a:lnTo>
                    <a:pt x="2696130" y="2158570"/>
                  </a:lnTo>
                  <a:lnTo>
                    <a:pt x="2653204" y="2179723"/>
                  </a:lnTo>
                  <a:lnTo>
                    <a:pt x="2607897" y="2195124"/>
                  </a:lnTo>
                  <a:lnTo>
                    <a:pt x="2560785" y="2204539"/>
                  </a:lnTo>
                  <a:lnTo>
                    <a:pt x="2512441" y="2207729"/>
                  </a:lnTo>
                  <a:lnTo>
                    <a:pt x="367957" y="2207729"/>
                  </a:lnTo>
                  <a:lnTo>
                    <a:pt x="319592" y="2204539"/>
                  </a:lnTo>
                  <a:lnTo>
                    <a:pt x="272465" y="2195124"/>
                  </a:lnTo>
                  <a:lnTo>
                    <a:pt x="227149" y="2179723"/>
                  </a:lnTo>
                  <a:lnTo>
                    <a:pt x="184213" y="2158570"/>
                  </a:lnTo>
                  <a:lnTo>
                    <a:pt x="144230" y="2131903"/>
                  </a:lnTo>
                  <a:lnTo>
                    <a:pt x="107772" y="2099957"/>
                  </a:lnTo>
                  <a:lnTo>
                    <a:pt x="75831" y="2063499"/>
                  </a:lnTo>
                  <a:lnTo>
                    <a:pt x="49164" y="2023516"/>
                  </a:lnTo>
                  <a:lnTo>
                    <a:pt x="28011" y="1980580"/>
                  </a:lnTo>
                  <a:lnTo>
                    <a:pt x="12607" y="1935264"/>
                  </a:lnTo>
                  <a:lnTo>
                    <a:pt x="3191" y="1888137"/>
                  </a:lnTo>
                  <a:lnTo>
                    <a:pt x="0" y="1839772"/>
                  </a:lnTo>
                  <a:lnTo>
                    <a:pt x="0" y="367919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948639" y="4054602"/>
            <a:ext cx="2051685" cy="1737360"/>
          </a:xfrm>
          <a:prstGeom prst="rect">
            <a:avLst/>
          </a:prstGeom>
        </p:spPr>
        <p:txBody>
          <a:bodyPr vert="horz" wrap="square" lIns="0" tIns="139065" rIns="0" bIns="0" rtlCol="0">
            <a:spAutoFit/>
          </a:bodyPr>
          <a:lstStyle/>
          <a:p>
            <a:pPr marL="21590" indent="-9525">
              <a:lnSpc>
                <a:spcPct val="100000"/>
              </a:lnSpc>
              <a:spcBef>
                <a:spcPts val="1095"/>
              </a:spcBef>
            </a:pPr>
            <a:r>
              <a:rPr sz="3300" dirty="0">
                <a:solidFill>
                  <a:srgbClr val="FFFFFF"/>
                </a:solidFill>
                <a:latin typeface="Arial"/>
                <a:cs typeface="Arial"/>
              </a:rPr>
              <a:t>Quyết</a:t>
            </a:r>
            <a:r>
              <a:rPr sz="3300" spc="-10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300" spc="-5" dirty="0">
                <a:solidFill>
                  <a:srgbClr val="FFFFFF"/>
                </a:solidFill>
                <a:latin typeface="Arial"/>
                <a:cs typeface="Arial"/>
              </a:rPr>
              <a:t>định</a:t>
            </a:r>
            <a:endParaRPr sz="3300">
              <a:latin typeface="Arial"/>
              <a:cs typeface="Arial"/>
            </a:endParaRPr>
          </a:p>
          <a:p>
            <a:pPr marL="675640" marR="16510" indent="-654050">
              <a:lnSpc>
                <a:spcPts val="3570"/>
              </a:lnSpc>
              <a:spcBef>
                <a:spcPts val="1440"/>
              </a:spcBef>
            </a:pPr>
            <a:r>
              <a:rPr sz="3300" dirty="0">
                <a:solidFill>
                  <a:srgbClr val="FFFFFF"/>
                </a:solidFill>
                <a:latin typeface="Arial"/>
                <a:cs typeface="Arial"/>
              </a:rPr>
              <a:t>Không</a:t>
            </a:r>
            <a:r>
              <a:rPr sz="3300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300" spc="-5" dirty="0">
                <a:solidFill>
                  <a:srgbClr val="FFFFFF"/>
                </a:solidFill>
                <a:latin typeface="Arial"/>
                <a:cs typeface="Arial"/>
              </a:rPr>
              <a:t>cấu  </a:t>
            </a:r>
            <a:r>
              <a:rPr sz="3300" dirty="0">
                <a:solidFill>
                  <a:srgbClr val="FFFFFF"/>
                </a:solidFill>
                <a:latin typeface="Arial"/>
                <a:cs typeface="Arial"/>
              </a:rPr>
              <a:t>trúc</a:t>
            </a:r>
            <a:endParaRPr sz="330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533400" y="533400"/>
            <a:ext cx="8001000" cy="990600"/>
          </a:xfrm>
          <a:custGeom>
            <a:avLst/>
            <a:gdLst/>
            <a:ahLst/>
            <a:cxnLst/>
            <a:rect l="l" t="t" r="r" b="b"/>
            <a:pathLst>
              <a:path w="8001000" h="990600">
                <a:moveTo>
                  <a:pt x="8001000" y="0"/>
                </a:moveTo>
                <a:lnTo>
                  <a:pt x="0" y="0"/>
                </a:lnTo>
                <a:lnTo>
                  <a:pt x="0" y="990600"/>
                </a:lnTo>
                <a:lnTo>
                  <a:pt x="8001000" y="990600"/>
                </a:lnTo>
                <a:lnTo>
                  <a:pt x="8001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533400" y="533400"/>
            <a:ext cx="8001000" cy="990600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24003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890"/>
              </a:spcBef>
            </a:pPr>
            <a:r>
              <a:rPr sz="3200" dirty="0">
                <a:solidFill>
                  <a:srgbClr val="003185"/>
                </a:solidFill>
                <a:latin typeface="Arial"/>
                <a:cs typeface="Arial"/>
              </a:rPr>
              <a:t>Hai </a:t>
            </a:r>
            <a:r>
              <a:rPr sz="3200" spc="-5" dirty="0">
                <a:solidFill>
                  <a:srgbClr val="003185"/>
                </a:solidFill>
                <a:latin typeface="Arial"/>
                <a:cs typeface="Arial"/>
              </a:rPr>
              <a:t>loại quyết</a:t>
            </a:r>
            <a:r>
              <a:rPr sz="3200" spc="-3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3200" spc="-5" dirty="0">
                <a:solidFill>
                  <a:srgbClr val="003185"/>
                </a:solidFill>
                <a:latin typeface="Arial"/>
                <a:cs typeface="Arial"/>
              </a:rPr>
              <a:t>định</a:t>
            </a:r>
            <a:endParaRPr sz="3200">
              <a:latin typeface="Arial"/>
              <a:cs typeface="Arial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dirty="0"/>
              <a:t>2-</a:t>
            </a:r>
            <a:fld id="{81D60167-4931-47E6-BA6A-407CBD079E47}" type="slidenum">
              <a:rPr dirty="0"/>
              <a:t>34</a:t>
            </a:fld>
            <a:endParaRPr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object 27"/>
          <p:cNvSpPr txBox="1"/>
          <p:nvPr/>
        </p:nvSpPr>
        <p:spPr>
          <a:xfrm>
            <a:off x="685800" y="1828800"/>
            <a:ext cx="7848600" cy="286039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5"/>
              </a:spcBef>
              <a:buFont typeface="Arial" panose="020B0604020202020204" pitchFamily="34" charset="0"/>
              <a:buChar char="•"/>
            </a:pP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Các cuộc họp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face-to-face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(F2F) rất</a:t>
            </a:r>
            <a:r>
              <a:rPr sz="2000" spc="-13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ít.</a:t>
            </a:r>
            <a:endParaRPr sz="2000" dirty="0">
              <a:latin typeface="Arial"/>
              <a:cs typeface="Arial"/>
            </a:endParaRPr>
          </a:p>
          <a:p>
            <a:pPr marL="355600" marR="100965" indent="-342900">
              <a:lnSpc>
                <a:spcPct val="100000"/>
              </a:lnSpc>
              <a:spcBef>
                <a:spcPts val="1930"/>
              </a:spcBef>
              <a:buFont typeface="Arial" panose="020B0604020202020204" pitchFamily="34" charset="0"/>
              <a:buChar char="•"/>
            </a:pP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Nhân viên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không cần thiết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để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có mặt ở cơ</a:t>
            </a:r>
            <a:r>
              <a:rPr sz="2000" spc="-14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quan  sẽ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làm việc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ở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nhà, hoặc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toàn thời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gian hoặc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ít 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nhất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là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vài ngày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một</a:t>
            </a:r>
            <a:r>
              <a:rPr sz="2000" spc="-8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tuần</a:t>
            </a:r>
            <a:endParaRPr sz="2000" dirty="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1835"/>
              </a:spcBef>
              <a:buFont typeface="Arial" panose="020B0604020202020204" pitchFamily="34" charset="0"/>
              <a:buChar char="•"/>
            </a:pP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Giảm các chuyến công</a:t>
            </a:r>
            <a:r>
              <a:rPr sz="2000" spc="-9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tác</a:t>
            </a:r>
            <a:endParaRPr sz="2000" dirty="0">
              <a:latin typeface="Arial"/>
              <a:cs typeface="Arial"/>
            </a:endParaRPr>
          </a:p>
          <a:p>
            <a:pPr marL="355600" marR="5080" indent="-342900">
              <a:lnSpc>
                <a:spcPct val="100000"/>
              </a:lnSpc>
              <a:spcBef>
                <a:spcPts val="770"/>
              </a:spcBef>
              <a:buFont typeface="Arial" panose="020B0604020202020204" pitchFamily="34" charset="0"/>
              <a:buChar char="•"/>
            </a:pP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Hầu hết các công ty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đào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tạo sẽ được trực</a:t>
            </a:r>
            <a:r>
              <a:rPr sz="2000" spc="-2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tuyến, 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chủ yếu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là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không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đồng</a:t>
            </a:r>
            <a:r>
              <a:rPr sz="2000" spc="-8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bộ</a:t>
            </a:r>
            <a:endParaRPr sz="2000" dirty="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940"/>
              </a:spcBef>
              <a:buFont typeface="Arial" panose="020B0604020202020204" pitchFamily="34" charset="0"/>
              <a:buChar char="•"/>
            </a:pP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Hội nghị trực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tuyến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-</a:t>
            </a:r>
            <a:r>
              <a:rPr sz="2000" spc="-8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ảo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533400" y="533400"/>
            <a:ext cx="8001000" cy="990600"/>
          </a:xfrm>
          <a:custGeom>
            <a:avLst/>
            <a:gdLst/>
            <a:ahLst/>
            <a:cxnLst/>
            <a:rect l="l" t="t" r="r" b="b"/>
            <a:pathLst>
              <a:path w="8001000" h="990600">
                <a:moveTo>
                  <a:pt x="8001000" y="0"/>
                </a:moveTo>
                <a:lnTo>
                  <a:pt x="0" y="0"/>
                </a:lnTo>
                <a:lnTo>
                  <a:pt x="0" y="990600"/>
                </a:lnTo>
                <a:lnTo>
                  <a:pt x="8001000" y="990600"/>
                </a:lnTo>
                <a:lnTo>
                  <a:pt x="8001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>
            <a:spLocks noGrp="1"/>
          </p:cNvSpPr>
          <p:nvPr>
            <p:ph type="title"/>
          </p:nvPr>
        </p:nvSpPr>
        <p:spPr>
          <a:xfrm>
            <a:off x="533400" y="661291"/>
            <a:ext cx="8001000" cy="734817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24003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890"/>
              </a:spcBef>
              <a:tabLst>
                <a:tab pos="1005840" algn="l"/>
              </a:tabLst>
            </a:pPr>
            <a:r>
              <a:rPr lang="en-US" sz="3200" dirty="0" err="1" smtClean="0"/>
              <a:t>Hệ</a:t>
            </a:r>
            <a:r>
              <a:rPr lang="en-US" sz="3200" dirty="0" smtClean="0"/>
              <a:t> </a:t>
            </a:r>
            <a:r>
              <a:rPr lang="en-US" sz="3200" dirty="0" err="1" smtClean="0"/>
              <a:t>cộng</a:t>
            </a:r>
            <a:r>
              <a:rPr lang="en-US" sz="3200" dirty="0" smtClean="0"/>
              <a:t> </a:t>
            </a:r>
            <a:r>
              <a:rPr lang="en-US" sz="3200" dirty="0" err="1" smtClean="0"/>
              <a:t>tác</a:t>
            </a:r>
            <a:r>
              <a:rPr lang="en-US" sz="3200" dirty="0" smtClean="0"/>
              <a:t> </a:t>
            </a:r>
            <a:r>
              <a:rPr lang="en-US" sz="3200" dirty="0" err="1" smtClean="0"/>
              <a:t>với</a:t>
            </a:r>
            <a:r>
              <a:rPr lang="en-US" sz="3200" dirty="0" smtClean="0"/>
              <a:t> </a:t>
            </a:r>
            <a:r>
              <a:rPr lang="en-US" sz="3200" dirty="0" err="1" smtClean="0"/>
              <a:t>tương</a:t>
            </a:r>
            <a:r>
              <a:rPr lang="en-US" sz="3200" dirty="0" smtClean="0"/>
              <a:t> </a:t>
            </a:r>
            <a:r>
              <a:rPr lang="en-US" sz="3200" dirty="0" err="1" smtClean="0"/>
              <a:t>lai</a:t>
            </a:r>
            <a:endParaRPr sz="3200" dirty="0"/>
          </a:p>
        </p:txBody>
      </p:sp>
      <p:sp>
        <p:nvSpPr>
          <p:cNvPr id="30" name="object 30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dirty="0"/>
              <a:t>2-</a:t>
            </a:r>
            <a:fld id="{81D60167-4931-47E6-BA6A-407CBD079E47}" type="slidenum">
              <a:rPr dirty="0"/>
              <a:t>35</a:t>
            </a:fld>
            <a:endParaRPr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20700" y="1679575"/>
            <a:ext cx="8026400" cy="923925"/>
            <a:chOff x="520700" y="1679575"/>
            <a:chExt cx="8026400" cy="923925"/>
          </a:xfrm>
        </p:grpSpPr>
        <p:sp>
          <p:nvSpPr>
            <p:cNvPr id="3" name="object 3"/>
            <p:cNvSpPr/>
            <p:nvPr/>
          </p:nvSpPr>
          <p:spPr>
            <a:xfrm>
              <a:off x="533400" y="1692275"/>
              <a:ext cx="8001000" cy="89852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533400" y="1692275"/>
              <a:ext cx="8001000" cy="898525"/>
            </a:xfrm>
            <a:custGeom>
              <a:avLst/>
              <a:gdLst/>
              <a:ahLst/>
              <a:cxnLst/>
              <a:rect l="l" t="t" r="r" b="b"/>
              <a:pathLst>
                <a:path w="8001000" h="898525">
                  <a:moveTo>
                    <a:pt x="0" y="149733"/>
                  </a:moveTo>
                  <a:lnTo>
                    <a:pt x="17856" y="92440"/>
                  </a:lnTo>
                  <a:lnTo>
                    <a:pt x="68706" y="43814"/>
                  </a:lnTo>
                  <a:lnTo>
                    <a:pt x="104434" y="25128"/>
                  </a:lnTo>
                  <a:lnTo>
                    <a:pt x="144808" y="11382"/>
                  </a:lnTo>
                  <a:lnTo>
                    <a:pt x="188596" y="2899"/>
                  </a:lnTo>
                  <a:lnTo>
                    <a:pt x="234569" y="0"/>
                  </a:lnTo>
                  <a:lnTo>
                    <a:pt x="7766431" y="0"/>
                  </a:lnTo>
                  <a:lnTo>
                    <a:pt x="7812420" y="2899"/>
                  </a:lnTo>
                  <a:lnTo>
                    <a:pt x="7856220" y="11382"/>
                  </a:lnTo>
                  <a:lnTo>
                    <a:pt x="7896590" y="25128"/>
                  </a:lnTo>
                  <a:lnTo>
                    <a:pt x="7932293" y="43814"/>
                  </a:lnTo>
                  <a:lnTo>
                    <a:pt x="7983124" y="92440"/>
                  </a:lnTo>
                  <a:lnTo>
                    <a:pt x="8001000" y="149733"/>
                  </a:lnTo>
                  <a:lnTo>
                    <a:pt x="8001000" y="748791"/>
                  </a:lnTo>
                  <a:lnTo>
                    <a:pt x="7983124" y="806084"/>
                  </a:lnTo>
                  <a:lnTo>
                    <a:pt x="7932293" y="854710"/>
                  </a:lnTo>
                  <a:lnTo>
                    <a:pt x="7896590" y="873396"/>
                  </a:lnTo>
                  <a:lnTo>
                    <a:pt x="7856220" y="887142"/>
                  </a:lnTo>
                  <a:lnTo>
                    <a:pt x="7812420" y="895625"/>
                  </a:lnTo>
                  <a:lnTo>
                    <a:pt x="7766431" y="898525"/>
                  </a:lnTo>
                  <a:lnTo>
                    <a:pt x="234569" y="898525"/>
                  </a:lnTo>
                  <a:lnTo>
                    <a:pt x="188596" y="895625"/>
                  </a:lnTo>
                  <a:lnTo>
                    <a:pt x="144808" y="887142"/>
                  </a:lnTo>
                  <a:lnTo>
                    <a:pt x="104434" y="873396"/>
                  </a:lnTo>
                  <a:lnTo>
                    <a:pt x="68706" y="854710"/>
                  </a:lnTo>
                  <a:lnTo>
                    <a:pt x="17856" y="806084"/>
                  </a:lnTo>
                  <a:lnTo>
                    <a:pt x="0" y="748791"/>
                  </a:lnTo>
                  <a:lnTo>
                    <a:pt x="0" y="149733"/>
                  </a:lnTo>
                  <a:close/>
                </a:path>
              </a:pathLst>
            </a:custGeom>
            <a:ln w="25400">
              <a:solidFill>
                <a:srgbClr val="003CA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520700" y="2654300"/>
            <a:ext cx="8026400" cy="1697355"/>
            <a:chOff x="520700" y="2654300"/>
            <a:chExt cx="8026400" cy="1697355"/>
          </a:xfrm>
        </p:grpSpPr>
        <p:sp>
          <p:nvSpPr>
            <p:cNvPr id="6" name="object 6"/>
            <p:cNvSpPr/>
            <p:nvPr/>
          </p:nvSpPr>
          <p:spPr>
            <a:xfrm>
              <a:off x="533400" y="2667000"/>
              <a:ext cx="8001000" cy="167157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33400" y="2667000"/>
              <a:ext cx="8001000" cy="1671955"/>
            </a:xfrm>
            <a:custGeom>
              <a:avLst/>
              <a:gdLst/>
              <a:ahLst/>
              <a:cxnLst/>
              <a:rect l="l" t="t" r="r" b="b"/>
              <a:pathLst>
                <a:path w="8001000" h="1671954">
                  <a:moveTo>
                    <a:pt x="0" y="278638"/>
                  </a:moveTo>
                  <a:lnTo>
                    <a:pt x="4548" y="224018"/>
                  </a:lnTo>
                  <a:lnTo>
                    <a:pt x="17856" y="172005"/>
                  </a:lnTo>
                  <a:lnTo>
                    <a:pt x="39412" y="124065"/>
                  </a:lnTo>
                  <a:lnTo>
                    <a:pt x="68706" y="81661"/>
                  </a:lnTo>
                  <a:lnTo>
                    <a:pt x="104434" y="46827"/>
                  </a:lnTo>
                  <a:lnTo>
                    <a:pt x="144808" y="21209"/>
                  </a:lnTo>
                  <a:lnTo>
                    <a:pt x="188596" y="5401"/>
                  </a:lnTo>
                  <a:lnTo>
                    <a:pt x="234569" y="0"/>
                  </a:lnTo>
                  <a:lnTo>
                    <a:pt x="7766431" y="0"/>
                  </a:lnTo>
                  <a:lnTo>
                    <a:pt x="7812420" y="5401"/>
                  </a:lnTo>
                  <a:lnTo>
                    <a:pt x="7856220" y="21209"/>
                  </a:lnTo>
                  <a:lnTo>
                    <a:pt x="7896590" y="46827"/>
                  </a:lnTo>
                  <a:lnTo>
                    <a:pt x="7932293" y="81661"/>
                  </a:lnTo>
                  <a:lnTo>
                    <a:pt x="7961566" y="124065"/>
                  </a:lnTo>
                  <a:lnTo>
                    <a:pt x="7983124" y="172005"/>
                  </a:lnTo>
                  <a:lnTo>
                    <a:pt x="7996443" y="224018"/>
                  </a:lnTo>
                  <a:lnTo>
                    <a:pt x="8001000" y="278638"/>
                  </a:lnTo>
                  <a:lnTo>
                    <a:pt x="8001000" y="1393063"/>
                  </a:lnTo>
                  <a:lnTo>
                    <a:pt x="7996443" y="1447682"/>
                  </a:lnTo>
                  <a:lnTo>
                    <a:pt x="7983124" y="1499695"/>
                  </a:lnTo>
                  <a:lnTo>
                    <a:pt x="7961566" y="1547635"/>
                  </a:lnTo>
                  <a:lnTo>
                    <a:pt x="7932293" y="1590039"/>
                  </a:lnTo>
                  <a:lnTo>
                    <a:pt x="7896590" y="1624800"/>
                  </a:lnTo>
                  <a:lnTo>
                    <a:pt x="7856220" y="1650380"/>
                  </a:lnTo>
                  <a:lnTo>
                    <a:pt x="7812420" y="1666174"/>
                  </a:lnTo>
                  <a:lnTo>
                    <a:pt x="7766431" y="1671574"/>
                  </a:lnTo>
                  <a:lnTo>
                    <a:pt x="234569" y="1671574"/>
                  </a:lnTo>
                  <a:lnTo>
                    <a:pt x="188596" y="1666174"/>
                  </a:lnTo>
                  <a:lnTo>
                    <a:pt x="144808" y="1650380"/>
                  </a:lnTo>
                  <a:lnTo>
                    <a:pt x="104434" y="1624800"/>
                  </a:lnTo>
                  <a:lnTo>
                    <a:pt x="68706" y="1590039"/>
                  </a:lnTo>
                  <a:lnTo>
                    <a:pt x="39412" y="1547635"/>
                  </a:lnTo>
                  <a:lnTo>
                    <a:pt x="17856" y="1499695"/>
                  </a:lnTo>
                  <a:lnTo>
                    <a:pt x="4548" y="1447682"/>
                  </a:lnTo>
                  <a:lnTo>
                    <a:pt x="0" y="1393063"/>
                  </a:lnTo>
                  <a:lnTo>
                    <a:pt x="0" y="278638"/>
                  </a:lnTo>
                  <a:close/>
                </a:path>
              </a:pathLst>
            </a:custGeom>
            <a:ln w="25400">
              <a:solidFill>
                <a:srgbClr val="00318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669442" y="1920621"/>
            <a:ext cx="7308850" cy="22466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Các hệ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thống cộng tác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đối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mặt với các vấn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đề an</a:t>
            </a:r>
            <a:r>
              <a:rPr sz="2400" spc="-4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ninh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3700">
              <a:latin typeface="Arial"/>
              <a:cs typeface="Arial"/>
            </a:endParaRPr>
          </a:p>
          <a:p>
            <a:pPr marL="12700" marR="63500">
              <a:lnSpc>
                <a:spcPts val="2590"/>
              </a:lnSpc>
            </a:pPr>
            <a:r>
              <a:rPr sz="2400" spc="-5" dirty="0">
                <a:solidFill>
                  <a:srgbClr val="00040C"/>
                </a:solidFill>
                <a:latin typeface="Arial"/>
                <a:cs typeface="Arial"/>
              </a:rPr>
              <a:t>Liệu dữ liệu để </a:t>
            </a:r>
            <a:r>
              <a:rPr sz="2400" dirty="0">
                <a:solidFill>
                  <a:srgbClr val="00040C"/>
                </a:solidFill>
                <a:latin typeface="Arial"/>
                <a:cs typeface="Arial"/>
              </a:rPr>
              <a:t>trên máy chủ </a:t>
            </a:r>
            <a:r>
              <a:rPr sz="2400" spc="-5" dirty="0">
                <a:solidFill>
                  <a:srgbClr val="00040C"/>
                </a:solidFill>
                <a:latin typeface="Arial"/>
                <a:cs typeface="Arial"/>
              </a:rPr>
              <a:t>Google, Dropbox có an  toàn. Điều gì </a:t>
            </a:r>
            <a:r>
              <a:rPr sz="2400" dirty="0">
                <a:solidFill>
                  <a:srgbClr val="00040C"/>
                </a:solidFill>
                <a:latin typeface="Arial"/>
                <a:cs typeface="Arial"/>
              </a:rPr>
              <a:t>sẽ </a:t>
            </a:r>
            <a:r>
              <a:rPr sz="2400" spc="-5" dirty="0">
                <a:solidFill>
                  <a:srgbClr val="00040C"/>
                </a:solidFill>
                <a:latin typeface="Arial"/>
                <a:cs typeface="Arial"/>
              </a:rPr>
              <a:t>đảm bảo an ninh cho </a:t>
            </a:r>
            <a:r>
              <a:rPr sz="2400" dirty="0">
                <a:solidFill>
                  <a:srgbClr val="00040C"/>
                </a:solidFill>
                <a:latin typeface="Arial"/>
                <a:cs typeface="Arial"/>
              </a:rPr>
              <a:t>các </a:t>
            </a:r>
            <a:r>
              <a:rPr sz="2400" spc="-5" dirty="0">
                <a:solidFill>
                  <a:srgbClr val="00040C"/>
                </a:solidFill>
                <a:latin typeface="Arial"/>
                <a:cs typeface="Arial"/>
              </a:rPr>
              <a:t>dữ liệu </a:t>
            </a:r>
            <a:r>
              <a:rPr sz="2400" dirty="0">
                <a:solidFill>
                  <a:srgbClr val="00040C"/>
                </a:solidFill>
                <a:latin typeface="Arial"/>
                <a:cs typeface="Arial"/>
              </a:rPr>
              <a:t>của  </a:t>
            </a:r>
            <a:r>
              <a:rPr sz="2400" spc="-5" dirty="0">
                <a:solidFill>
                  <a:srgbClr val="00040C"/>
                </a:solidFill>
                <a:latin typeface="Arial"/>
                <a:cs typeface="Arial"/>
              </a:rPr>
              <a:t>bạn? Điều gì </a:t>
            </a:r>
            <a:r>
              <a:rPr sz="2400" dirty="0">
                <a:solidFill>
                  <a:srgbClr val="00040C"/>
                </a:solidFill>
                <a:latin typeface="Arial"/>
                <a:cs typeface="Arial"/>
              </a:rPr>
              <a:t>sẽ </a:t>
            </a:r>
            <a:r>
              <a:rPr sz="2400" spc="-10" dirty="0">
                <a:solidFill>
                  <a:srgbClr val="00040C"/>
                </a:solidFill>
                <a:latin typeface="Arial"/>
                <a:cs typeface="Arial"/>
              </a:rPr>
              <a:t>xảy </a:t>
            </a:r>
            <a:r>
              <a:rPr sz="2400" spc="-5" dirty="0">
                <a:solidFill>
                  <a:srgbClr val="00040C"/>
                </a:solidFill>
                <a:latin typeface="Arial"/>
                <a:cs typeface="Arial"/>
              </a:rPr>
              <a:t>ra nếu </a:t>
            </a:r>
            <a:r>
              <a:rPr sz="2400" dirty="0">
                <a:solidFill>
                  <a:srgbClr val="00040C"/>
                </a:solidFill>
                <a:latin typeface="Arial"/>
                <a:cs typeface="Arial"/>
              </a:rPr>
              <a:t>mất mát </a:t>
            </a:r>
            <a:r>
              <a:rPr sz="2400" spc="-5" dirty="0">
                <a:solidFill>
                  <a:srgbClr val="00040C"/>
                </a:solidFill>
                <a:latin typeface="Arial"/>
                <a:cs typeface="Arial"/>
              </a:rPr>
              <a:t>hoặc sai lệch dữ  </a:t>
            </a:r>
            <a:r>
              <a:rPr sz="2400" spc="-10" dirty="0">
                <a:solidFill>
                  <a:srgbClr val="00040C"/>
                </a:solidFill>
                <a:latin typeface="Arial"/>
                <a:cs typeface="Arial"/>
              </a:rPr>
              <a:t>liệu?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520700" y="4406900"/>
            <a:ext cx="8026400" cy="1433195"/>
            <a:chOff x="520700" y="4406900"/>
            <a:chExt cx="8026400" cy="1433195"/>
          </a:xfrm>
        </p:grpSpPr>
        <p:sp>
          <p:nvSpPr>
            <p:cNvPr id="10" name="object 10"/>
            <p:cNvSpPr/>
            <p:nvPr/>
          </p:nvSpPr>
          <p:spPr>
            <a:xfrm>
              <a:off x="533400" y="4419600"/>
              <a:ext cx="8001000" cy="1407795"/>
            </a:xfrm>
            <a:custGeom>
              <a:avLst/>
              <a:gdLst/>
              <a:ahLst/>
              <a:cxnLst/>
              <a:rect l="l" t="t" r="r" b="b"/>
              <a:pathLst>
                <a:path w="8001000" h="1407795">
                  <a:moveTo>
                    <a:pt x="7766431" y="0"/>
                  </a:moveTo>
                  <a:lnTo>
                    <a:pt x="234569" y="0"/>
                  </a:lnTo>
                  <a:lnTo>
                    <a:pt x="188596" y="4556"/>
                  </a:lnTo>
                  <a:lnTo>
                    <a:pt x="144808" y="17875"/>
                  </a:lnTo>
                  <a:lnTo>
                    <a:pt x="104434" y="39433"/>
                  </a:lnTo>
                  <a:lnTo>
                    <a:pt x="68706" y="68706"/>
                  </a:lnTo>
                  <a:lnTo>
                    <a:pt x="39412" y="104409"/>
                  </a:lnTo>
                  <a:lnTo>
                    <a:pt x="17856" y="144780"/>
                  </a:lnTo>
                  <a:lnTo>
                    <a:pt x="4548" y="188579"/>
                  </a:lnTo>
                  <a:lnTo>
                    <a:pt x="0" y="234569"/>
                  </a:lnTo>
                  <a:lnTo>
                    <a:pt x="0" y="1172832"/>
                  </a:lnTo>
                  <a:lnTo>
                    <a:pt x="4548" y="1218804"/>
                  </a:lnTo>
                  <a:lnTo>
                    <a:pt x="17856" y="1262592"/>
                  </a:lnTo>
                  <a:lnTo>
                    <a:pt x="39412" y="1302966"/>
                  </a:lnTo>
                  <a:lnTo>
                    <a:pt x="68706" y="1338694"/>
                  </a:lnTo>
                  <a:lnTo>
                    <a:pt x="104434" y="1367989"/>
                  </a:lnTo>
                  <a:lnTo>
                    <a:pt x="144808" y="1389545"/>
                  </a:lnTo>
                  <a:lnTo>
                    <a:pt x="188596" y="1402852"/>
                  </a:lnTo>
                  <a:lnTo>
                    <a:pt x="234569" y="1407401"/>
                  </a:lnTo>
                  <a:lnTo>
                    <a:pt x="7766431" y="1407401"/>
                  </a:lnTo>
                  <a:lnTo>
                    <a:pt x="7812420" y="1402852"/>
                  </a:lnTo>
                  <a:lnTo>
                    <a:pt x="7856220" y="1389545"/>
                  </a:lnTo>
                  <a:lnTo>
                    <a:pt x="7896590" y="1367989"/>
                  </a:lnTo>
                  <a:lnTo>
                    <a:pt x="7932293" y="1338694"/>
                  </a:lnTo>
                  <a:lnTo>
                    <a:pt x="7961566" y="1302966"/>
                  </a:lnTo>
                  <a:lnTo>
                    <a:pt x="7983124" y="1262592"/>
                  </a:lnTo>
                  <a:lnTo>
                    <a:pt x="7996443" y="1218804"/>
                  </a:lnTo>
                  <a:lnTo>
                    <a:pt x="8001000" y="1172832"/>
                  </a:lnTo>
                  <a:lnTo>
                    <a:pt x="8001000" y="234569"/>
                  </a:lnTo>
                  <a:lnTo>
                    <a:pt x="7996443" y="188579"/>
                  </a:lnTo>
                  <a:lnTo>
                    <a:pt x="7983124" y="144780"/>
                  </a:lnTo>
                  <a:lnTo>
                    <a:pt x="7961566" y="104409"/>
                  </a:lnTo>
                  <a:lnTo>
                    <a:pt x="7932293" y="68706"/>
                  </a:lnTo>
                  <a:lnTo>
                    <a:pt x="7896590" y="39433"/>
                  </a:lnTo>
                  <a:lnTo>
                    <a:pt x="7856220" y="17875"/>
                  </a:lnTo>
                  <a:lnTo>
                    <a:pt x="7812420" y="4556"/>
                  </a:lnTo>
                  <a:lnTo>
                    <a:pt x="7766431" y="0"/>
                  </a:lnTo>
                  <a:close/>
                </a:path>
              </a:pathLst>
            </a:custGeom>
            <a:solidFill>
              <a:srgbClr val="003C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33400" y="4419600"/>
              <a:ext cx="8001000" cy="1407795"/>
            </a:xfrm>
            <a:custGeom>
              <a:avLst/>
              <a:gdLst/>
              <a:ahLst/>
              <a:cxnLst/>
              <a:rect l="l" t="t" r="r" b="b"/>
              <a:pathLst>
                <a:path w="8001000" h="1407795">
                  <a:moveTo>
                    <a:pt x="0" y="234569"/>
                  </a:moveTo>
                  <a:lnTo>
                    <a:pt x="4548" y="188579"/>
                  </a:lnTo>
                  <a:lnTo>
                    <a:pt x="17856" y="144780"/>
                  </a:lnTo>
                  <a:lnTo>
                    <a:pt x="39412" y="104409"/>
                  </a:lnTo>
                  <a:lnTo>
                    <a:pt x="68706" y="68706"/>
                  </a:lnTo>
                  <a:lnTo>
                    <a:pt x="104434" y="39433"/>
                  </a:lnTo>
                  <a:lnTo>
                    <a:pt x="144808" y="17875"/>
                  </a:lnTo>
                  <a:lnTo>
                    <a:pt x="188596" y="4556"/>
                  </a:lnTo>
                  <a:lnTo>
                    <a:pt x="234569" y="0"/>
                  </a:lnTo>
                  <a:lnTo>
                    <a:pt x="7766431" y="0"/>
                  </a:lnTo>
                  <a:lnTo>
                    <a:pt x="7812420" y="4556"/>
                  </a:lnTo>
                  <a:lnTo>
                    <a:pt x="7856220" y="17875"/>
                  </a:lnTo>
                  <a:lnTo>
                    <a:pt x="7896590" y="39433"/>
                  </a:lnTo>
                  <a:lnTo>
                    <a:pt x="7932293" y="68706"/>
                  </a:lnTo>
                  <a:lnTo>
                    <a:pt x="7961566" y="104409"/>
                  </a:lnTo>
                  <a:lnTo>
                    <a:pt x="7983124" y="144780"/>
                  </a:lnTo>
                  <a:lnTo>
                    <a:pt x="7996443" y="188579"/>
                  </a:lnTo>
                  <a:lnTo>
                    <a:pt x="8001000" y="234569"/>
                  </a:lnTo>
                  <a:lnTo>
                    <a:pt x="8001000" y="1172832"/>
                  </a:lnTo>
                  <a:lnTo>
                    <a:pt x="7996443" y="1218804"/>
                  </a:lnTo>
                  <a:lnTo>
                    <a:pt x="7983124" y="1262592"/>
                  </a:lnTo>
                  <a:lnTo>
                    <a:pt x="7961566" y="1302966"/>
                  </a:lnTo>
                  <a:lnTo>
                    <a:pt x="7932293" y="1338694"/>
                  </a:lnTo>
                  <a:lnTo>
                    <a:pt x="7896590" y="1367989"/>
                  </a:lnTo>
                  <a:lnTo>
                    <a:pt x="7856220" y="1389545"/>
                  </a:lnTo>
                  <a:lnTo>
                    <a:pt x="7812420" y="1402852"/>
                  </a:lnTo>
                  <a:lnTo>
                    <a:pt x="7766431" y="1407401"/>
                  </a:lnTo>
                  <a:lnTo>
                    <a:pt x="234569" y="1407401"/>
                  </a:lnTo>
                  <a:lnTo>
                    <a:pt x="188596" y="1402852"/>
                  </a:lnTo>
                  <a:lnTo>
                    <a:pt x="144808" y="1389545"/>
                  </a:lnTo>
                  <a:lnTo>
                    <a:pt x="104434" y="1367989"/>
                  </a:lnTo>
                  <a:lnTo>
                    <a:pt x="68706" y="1338694"/>
                  </a:lnTo>
                  <a:lnTo>
                    <a:pt x="39412" y="1302966"/>
                  </a:lnTo>
                  <a:lnTo>
                    <a:pt x="17856" y="1262592"/>
                  </a:lnTo>
                  <a:lnTo>
                    <a:pt x="4548" y="1218804"/>
                  </a:lnTo>
                  <a:lnTo>
                    <a:pt x="0" y="1172832"/>
                  </a:lnTo>
                  <a:lnTo>
                    <a:pt x="0" y="234569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669442" y="4738878"/>
            <a:ext cx="7503795" cy="387927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12700" marR="5080">
              <a:lnSpc>
                <a:spcPts val="2590"/>
              </a:lnSpc>
              <a:spcBef>
                <a:spcPts val="425"/>
              </a:spcBef>
            </a:pPr>
            <a:r>
              <a:rPr lang="en-US" sz="2400" spc="-5" dirty="0" err="1" smtClean="0">
                <a:solidFill>
                  <a:srgbClr val="FFFFFF"/>
                </a:solidFill>
                <a:latin typeface="Arial"/>
                <a:cs typeface="Arial"/>
              </a:rPr>
              <a:t>Liệu</a:t>
            </a:r>
            <a:r>
              <a:rPr lang="en-US" sz="2400" spc="-5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5" dirty="0" err="1" smtClean="0">
                <a:solidFill>
                  <a:srgbClr val="FFFFFF"/>
                </a:solidFill>
                <a:latin typeface="Arial"/>
                <a:cs typeface="Arial"/>
              </a:rPr>
              <a:t>những</a:t>
            </a:r>
            <a:r>
              <a:rPr sz="2400" spc="-5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trao 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đổi </a:t>
            </a:r>
            <a:r>
              <a:rPr sz="2400" spc="-5" dirty="0" err="1">
                <a:solidFill>
                  <a:srgbClr val="FFFFFF"/>
                </a:solidFill>
                <a:latin typeface="Arial"/>
                <a:cs typeface="Arial"/>
              </a:rPr>
              <a:t>riêng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mtClean="0">
                <a:solidFill>
                  <a:srgbClr val="FFFFFF"/>
                </a:solidFill>
                <a:latin typeface="Arial"/>
                <a:cs typeface="Arial"/>
              </a:rPr>
              <a:t>tư</a:t>
            </a:r>
            <a:r>
              <a:rPr sz="2400" spc="-5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không bị theo</a:t>
            </a:r>
            <a:r>
              <a:rPr sz="2400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dõi?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533400" y="533400"/>
            <a:ext cx="8001000" cy="990600"/>
          </a:xfrm>
          <a:custGeom>
            <a:avLst/>
            <a:gdLst/>
            <a:ahLst/>
            <a:cxnLst/>
            <a:rect l="l" t="t" r="r" b="b"/>
            <a:pathLst>
              <a:path w="8001000" h="990600">
                <a:moveTo>
                  <a:pt x="8001000" y="0"/>
                </a:moveTo>
                <a:lnTo>
                  <a:pt x="0" y="0"/>
                </a:lnTo>
                <a:lnTo>
                  <a:pt x="0" y="990600"/>
                </a:lnTo>
                <a:lnTo>
                  <a:pt x="8001000" y="990600"/>
                </a:lnTo>
                <a:lnTo>
                  <a:pt x="8001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533400" y="533400"/>
            <a:ext cx="8001000" cy="990600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24003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890"/>
              </a:spcBef>
            </a:pPr>
            <a:r>
              <a:rPr sz="3200" b="0" dirty="0">
                <a:latin typeface="Arial"/>
                <a:cs typeface="Arial"/>
              </a:rPr>
              <a:t>An </a:t>
            </a:r>
            <a:r>
              <a:rPr sz="3200" b="0" spc="-5" dirty="0">
                <a:latin typeface="Arial"/>
                <a:cs typeface="Arial"/>
              </a:rPr>
              <a:t>toàn </a:t>
            </a:r>
            <a:r>
              <a:rPr sz="3200" b="0" dirty="0">
                <a:latin typeface="Arial"/>
                <a:cs typeface="Arial"/>
              </a:rPr>
              <a:t>– </a:t>
            </a:r>
            <a:r>
              <a:rPr sz="3200" b="0" spc="-5" dirty="0">
                <a:latin typeface="Arial"/>
                <a:cs typeface="Arial"/>
              </a:rPr>
              <a:t>bảo mật </a:t>
            </a:r>
            <a:r>
              <a:rPr sz="3200" b="0" dirty="0">
                <a:latin typeface="Arial"/>
                <a:cs typeface="Arial"/>
              </a:rPr>
              <a:t>trong cộng</a:t>
            </a:r>
            <a:r>
              <a:rPr sz="3200" b="0" spc="-120" dirty="0">
                <a:latin typeface="Arial"/>
                <a:cs typeface="Arial"/>
              </a:rPr>
              <a:t> </a:t>
            </a:r>
            <a:r>
              <a:rPr sz="3200" b="0" spc="-5" dirty="0">
                <a:latin typeface="Arial"/>
                <a:cs typeface="Arial"/>
              </a:rPr>
              <a:t>tác</a:t>
            </a:r>
            <a:endParaRPr sz="3200">
              <a:latin typeface="Arial"/>
              <a:cs typeface="Arial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dirty="0"/>
              <a:t>2-</a:t>
            </a:r>
            <a:fld id="{81D60167-4931-47E6-BA6A-407CBD079E47}" type="slidenum">
              <a:rPr dirty="0"/>
              <a:t>36</a:t>
            </a:fld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33400" y="457200"/>
            <a:ext cx="8001000" cy="990600"/>
          </a:xfrm>
          <a:custGeom>
            <a:avLst/>
            <a:gdLst/>
            <a:ahLst/>
            <a:cxnLst/>
            <a:rect l="l" t="t" r="r" b="b"/>
            <a:pathLst>
              <a:path w="8001000" h="990600">
                <a:moveTo>
                  <a:pt x="8001000" y="0"/>
                </a:moveTo>
                <a:lnTo>
                  <a:pt x="0" y="0"/>
                </a:lnTo>
                <a:lnTo>
                  <a:pt x="0" y="990600"/>
                </a:lnTo>
                <a:lnTo>
                  <a:pt x="8001000" y="990600"/>
                </a:lnTo>
                <a:lnTo>
                  <a:pt x="8001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33400" y="457200"/>
            <a:ext cx="8001000" cy="990600"/>
          </a:xfrm>
          <a:custGeom>
            <a:avLst/>
            <a:gdLst/>
            <a:ahLst/>
            <a:cxnLst/>
            <a:rect l="l" t="t" r="r" b="b"/>
            <a:pathLst>
              <a:path w="8001000" h="990600">
                <a:moveTo>
                  <a:pt x="0" y="990600"/>
                </a:moveTo>
                <a:lnTo>
                  <a:pt x="8001000" y="990600"/>
                </a:lnTo>
                <a:lnTo>
                  <a:pt x="8001000" y="0"/>
                </a:lnTo>
                <a:lnTo>
                  <a:pt x="0" y="0"/>
                </a:lnTo>
                <a:lnTo>
                  <a:pt x="0" y="990600"/>
                </a:lnTo>
                <a:close/>
              </a:path>
            </a:pathLst>
          </a:custGeom>
          <a:ln w="9525">
            <a:solidFill>
              <a:srgbClr val="00030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12140" y="684021"/>
            <a:ext cx="323786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0" spc="-95" dirty="0">
                <a:solidFill>
                  <a:srgbClr val="000105"/>
                </a:solidFill>
                <a:latin typeface="Trebuchet MS"/>
                <a:cs typeface="Trebuchet MS"/>
              </a:rPr>
              <a:t>Gi</a:t>
            </a:r>
            <a:r>
              <a:rPr sz="3200" b="0" spc="-95" dirty="0">
                <a:solidFill>
                  <a:srgbClr val="000105"/>
                </a:solidFill>
                <a:latin typeface="Arial"/>
                <a:cs typeface="Arial"/>
              </a:rPr>
              <a:t>ớ</a:t>
            </a:r>
            <a:r>
              <a:rPr sz="3200" b="0" spc="-95" dirty="0">
                <a:solidFill>
                  <a:srgbClr val="000105"/>
                </a:solidFill>
                <a:latin typeface="Trebuchet MS"/>
                <a:cs typeface="Trebuchet MS"/>
              </a:rPr>
              <a:t>i </a:t>
            </a:r>
            <a:r>
              <a:rPr sz="3200" b="0" spc="-85" dirty="0">
                <a:solidFill>
                  <a:srgbClr val="000105"/>
                </a:solidFill>
                <a:latin typeface="Trebuchet MS"/>
                <a:cs typeface="Trebuchet MS"/>
              </a:rPr>
              <a:t>thi</a:t>
            </a:r>
            <a:r>
              <a:rPr sz="3200" b="0" spc="-85" dirty="0">
                <a:solidFill>
                  <a:srgbClr val="000105"/>
                </a:solidFill>
                <a:latin typeface="Arial"/>
                <a:cs typeface="Arial"/>
              </a:rPr>
              <a:t>ệ</a:t>
            </a:r>
            <a:r>
              <a:rPr sz="3200" b="0" spc="-85" dirty="0">
                <a:solidFill>
                  <a:srgbClr val="000105"/>
                </a:solidFill>
                <a:latin typeface="Trebuchet MS"/>
                <a:cs typeface="Trebuchet MS"/>
              </a:rPr>
              <a:t>u</a:t>
            </a:r>
            <a:r>
              <a:rPr sz="3200" b="0" spc="-285" dirty="0">
                <a:solidFill>
                  <a:srgbClr val="000105"/>
                </a:solidFill>
                <a:latin typeface="Trebuchet MS"/>
                <a:cs typeface="Trebuchet MS"/>
              </a:rPr>
              <a:t> </a:t>
            </a:r>
            <a:r>
              <a:rPr sz="3200" b="0" spc="-10" dirty="0">
                <a:solidFill>
                  <a:srgbClr val="000105"/>
                </a:solidFill>
                <a:latin typeface="Trebuchet MS"/>
                <a:cs typeface="Trebuchet MS"/>
              </a:rPr>
              <a:t>ch</a:t>
            </a:r>
            <a:r>
              <a:rPr sz="3200" b="0" spc="-10" dirty="0">
                <a:solidFill>
                  <a:srgbClr val="000105"/>
                </a:solidFill>
                <a:latin typeface="Arial"/>
                <a:cs typeface="Arial"/>
              </a:rPr>
              <a:t>ươ</a:t>
            </a:r>
            <a:r>
              <a:rPr sz="3200" b="0" spc="-10" dirty="0">
                <a:solidFill>
                  <a:srgbClr val="000105"/>
                </a:solidFill>
                <a:latin typeface="Trebuchet MS"/>
                <a:cs typeface="Trebuchet MS"/>
              </a:rPr>
              <a:t>ng</a:t>
            </a:r>
            <a:endParaRPr sz="3200">
              <a:latin typeface="Trebuchet MS"/>
              <a:cs typeface="Trebuchet MS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604837" y="1519237"/>
            <a:ext cx="8010525" cy="4429125"/>
            <a:chOff x="604837" y="1519237"/>
            <a:chExt cx="8010525" cy="4429125"/>
          </a:xfrm>
        </p:grpSpPr>
        <p:sp>
          <p:nvSpPr>
            <p:cNvPr id="6" name="object 6"/>
            <p:cNvSpPr/>
            <p:nvPr/>
          </p:nvSpPr>
          <p:spPr>
            <a:xfrm>
              <a:off x="609600" y="1524000"/>
              <a:ext cx="8001000" cy="44196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09600" y="1524000"/>
              <a:ext cx="8001000" cy="4419600"/>
            </a:xfrm>
            <a:custGeom>
              <a:avLst/>
              <a:gdLst/>
              <a:ahLst/>
              <a:cxnLst/>
              <a:rect l="l" t="t" r="r" b="b"/>
              <a:pathLst>
                <a:path w="8001000" h="4419600">
                  <a:moveTo>
                    <a:pt x="0" y="4419600"/>
                  </a:moveTo>
                  <a:lnTo>
                    <a:pt x="8001000" y="4419600"/>
                  </a:lnTo>
                  <a:lnTo>
                    <a:pt x="8001000" y="0"/>
                  </a:lnTo>
                  <a:lnTo>
                    <a:pt x="0" y="0"/>
                  </a:lnTo>
                  <a:lnTo>
                    <a:pt x="0" y="4419600"/>
                  </a:lnTo>
                  <a:close/>
                </a:path>
              </a:pathLst>
            </a:custGeom>
            <a:ln w="9525">
              <a:solidFill>
                <a:srgbClr val="00030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688340" y="1549653"/>
            <a:ext cx="7846059" cy="44249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5"/>
              </a:spcBef>
            </a:pPr>
            <a:r>
              <a:rPr lang="en-US" sz="2000" dirty="0" smtClean="0">
                <a:solidFill>
                  <a:srgbClr val="000105"/>
                </a:solidFill>
                <a:latin typeface="Arial"/>
                <a:cs typeface="Arial"/>
              </a:rPr>
              <a:t>1. </a:t>
            </a:r>
            <a:r>
              <a:rPr lang="en-US" sz="2000" dirty="0" err="1" smtClean="0">
                <a:solidFill>
                  <a:srgbClr val="000105"/>
                </a:solidFill>
                <a:latin typeface="Arial"/>
                <a:cs typeface="Arial"/>
              </a:rPr>
              <a:t>Đ</a:t>
            </a:r>
            <a:r>
              <a:rPr sz="2000" dirty="0" err="1" smtClean="0">
                <a:solidFill>
                  <a:srgbClr val="000105"/>
                </a:solidFill>
                <a:latin typeface="Arial"/>
                <a:cs typeface="Arial"/>
              </a:rPr>
              <a:t>ịnh</a:t>
            </a:r>
            <a:r>
              <a:rPr sz="2000" dirty="0" smtClean="0">
                <a:solidFill>
                  <a:srgbClr val="000105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105"/>
                </a:solidFill>
                <a:latin typeface="Arial"/>
                <a:cs typeface="Arial"/>
              </a:rPr>
              <a:t>nghĩa và </a:t>
            </a:r>
            <a:r>
              <a:rPr sz="2000" dirty="0">
                <a:solidFill>
                  <a:srgbClr val="000105"/>
                </a:solidFill>
                <a:latin typeface="Arial"/>
                <a:cs typeface="Arial"/>
              </a:rPr>
              <a:t>giải </a:t>
            </a:r>
            <a:r>
              <a:rPr sz="2000" spc="-5" dirty="0">
                <a:solidFill>
                  <a:srgbClr val="000105"/>
                </a:solidFill>
                <a:latin typeface="Arial"/>
                <a:cs typeface="Arial"/>
              </a:rPr>
              <a:t>thích </a:t>
            </a:r>
            <a:r>
              <a:rPr sz="2000" dirty="0">
                <a:solidFill>
                  <a:srgbClr val="000105"/>
                </a:solidFill>
                <a:latin typeface="Arial"/>
                <a:cs typeface="Arial"/>
              </a:rPr>
              <a:t>khái niệm </a:t>
            </a:r>
            <a:r>
              <a:rPr sz="2000" spc="-5" dirty="0">
                <a:solidFill>
                  <a:srgbClr val="000105"/>
                </a:solidFill>
                <a:latin typeface="Arial"/>
                <a:cs typeface="Arial"/>
              </a:rPr>
              <a:t>về cộng  </a:t>
            </a:r>
            <a:r>
              <a:rPr sz="2000" dirty="0">
                <a:solidFill>
                  <a:srgbClr val="000105"/>
                </a:solidFill>
                <a:latin typeface="Arial"/>
                <a:cs typeface="Arial"/>
              </a:rPr>
              <a:t>tác - </a:t>
            </a:r>
            <a:r>
              <a:rPr sz="2000" i="1" dirty="0">
                <a:solidFill>
                  <a:srgbClr val="000105"/>
                </a:solidFill>
                <a:latin typeface="Arial"/>
                <a:cs typeface="Arial"/>
              </a:rPr>
              <a:t>collaboration</a:t>
            </a:r>
            <a:r>
              <a:rPr sz="2000" dirty="0" smtClean="0">
                <a:solidFill>
                  <a:srgbClr val="000105"/>
                </a:solidFill>
                <a:latin typeface="Arial"/>
                <a:cs typeface="Arial"/>
              </a:rPr>
              <a:t>.</a:t>
            </a:r>
            <a:endParaRPr lang="en-US" sz="2000" dirty="0" smtClean="0">
              <a:solidFill>
                <a:srgbClr val="000105"/>
              </a:solidFill>
              <a:latin typeface="Arial"/>
              <a:cs typeface="Arial"/>
            </a:endParaRPr>
          </a:p>
          <a:p>
            <a:pPr marL="12700" marR="5080" algn="just">
              <a:lnSpc>
                <a:spcPct val="100000"/>
              </a:lnSpc>
              <a:spcBef>
                <a:spcPts val="105"/>
              </a:spcBef>
            </a:pPr>
            <a:r>
              <a:rPr lang="en-US" sz="2000" dirty="0" smtClean="0">
                <a:solidFill>
                  <a:srgbClr val="000105"/>
                </a:solidFill>
                <a:latin typeface="Arial"/>
                <a:cs typeface="Arial"/>
              </a:rPr>
              <a:t>2. </a:t>
            </a:r>
            <a:r>
              <a:rPr lang="en-US" sz="2000" dirty="0" err="1" smtClean="0">
                <a:solidFill>
                  <a:srgbClr val="000105"/>
                </a:solidFill>
                <a:latin typeface="Arial"/>
                <a:cs typeface="Arial"/>
              </a:rPr>
              <a:t>S</a:t>
            </a:r>
            <a:r>
              <a:rPr sz="2000" spc="5" dirty="0" err="1" smtClean="0">
                <a:solidFill>
                  <a:srgbClr val="000105"/>
                </a:solidFill>
                <a:latin typeface="Arial"/>
                <a:cs typeface="Arial"/>
              </a:rPr>
              <a:t>ử</a:t>
            </a:r>
            <a:r>
              <a:rPr sz="2000" spc="5" dirty="0" smtClean="0">
                <a:solidFill>
                  <a:srgbClr val="000105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105"/>
                </a:solidFill>
                <a:latin typeface="Arial"/>
                <a:cs typeface="Arial"/>
              </a:rPr>
              <a:t>dụng mô hình </a:t>
            </a:r>
            <a:r>
              <a:rPr sz="2000" dirty="0">
                <a:solidFill>
                  <a:srgbClr val="000105"/>
                </a:solidFill>
                <a:latin typeface="Arial"/>
                <a:cs typeface="Arial"/>
              </a:rPr>
              <a:t>5 thành </a:t>
            </a:r>
            <a:r>
              <a:rPr sz="2000" spc="-5" dirty="0">
                <a:solidFill>
                  <a:srgbClr val="000105"/>
                </a:solidFill>
                <a:latin typeface="Arial"/>
                <a:cs typeface="Arial"/>
              </a:rPr>
              <a:t>phần và  </a:t>
            </a:r>
            <a:r>
              <a:rPr sz="2000" dirty="0">
                <a:solidFill>
                  <a:srgbClr val="000105"/>
                </a:solidFill>
                <a:latin typeface="Arial"/>
                <a:cs typeface="Arial"/>
              </a:rPr>
              <a:t>xem xét mối quan hệ </a:t>
            </a:r>
            <a:r>
              <a:rPr sz="2000" spc="-5" dirty="0">
                <a:solidFill>
                  <a:srgbClr val="000105"/>
                </a:solidFill>
                <a:latin typeface="Arial"/>
                <a:cs typeface="Arial"/>
              </a:rPr>
              <a:t>với </a:t>
            </a:r>
            <a:r>
              <a:rPr sz="2000" dirty="0">
                <a:solidFill>
                  <a:srgbClr val="000105"/>
                </a:solidFill>
                <a:latin typeface="Arial"/>
                <a:cs typeface="Arial"/>
              </a:rPr>
              <a:t>2 </a:t>
            </a:r>
            <a:r>
              <a:rPr sz="2000" spc="-5" dirty="0">
                <a:solidFill>
                  <a:srgbClr val="000105"/>
                </a:solidFill>
                <a:latin typeface="Arial"/>
                <a:cs typeface="Arial"/>
              </a:rPr>
              <a:t>thành phần “quy trình” </a:t>
            </a:r>
            <a:r>
              <a:rPr sz="2000" spc="-10" dirty="0">
                <a:solidFill>
                  <a:srgbClr val="000105"/>
                </a:solidFill>
                <a:latin typeface="Arial"/>
                <a:cs typeface="Arial"/>
              </a:rPr>
              <a:t>và </a:t>
            </a:r>
            <a:r>
              <a:rPr sz="2000" spc="-5" dirty="0">
                <a:solidFill>
                  <a:srgbClr val="000105"/>
                </a:solidFill>
                <a:latin typeface="Arial"/>
                <a:cs typeface="Arial"/>
              </a:rPr>
              <a:t>“con </a:t>
            </a:r>
            <a:r>
              <a:rPr sz="2000" spc="-5" dirty="0" err="1">
                <a:solidFill>
                  <a:srgbClr val="000105"/>
                </a:solidFill>
                <a:latin typeface="Arial"/>
                <a:cs typeface="Arial"/>
              </a:rPr>
              <a:t>người</a:t>
            </a:r>
            <a:r>
              <a:rPr sz="2000" spc="-5" dirty="0" smtClean="0">
                <a:solidFill>
                  <a:srgbClr val="000105"/>
                </a:solidFill>
                <a:latin typeface="Arial"/>
                <a:cs typeface="Arial"/>
              </a:rPr>
              <a:t>”.</a:t>
            </a:r>
            <a:endParaRPr lang="en-US" sz="2000" spc="-5" dirty="0" smtClean="0">
              <a:solidFill>
                <a:srgbClr val="000105"/>
              </a:solidFill>
              <a:latin typeface="Arial"/>
              <a:cs typeface="Arial"/>
            </a:endParaRPr>
          </a:p>
          <a:p>
            <a:pPr marL="12700" marR="5080" algn="just">
              <a:lnSpc>
                <a:spcPct val="100000"/>
              </a:lnSpc>
              <a:spcBef>
                <a:spcPts val="105"/>
              </a:spcBef>
            </a:pPr>
            <a:r>
              <a:rPr lang="en-US" sz="2000" spc="-5" dirty="0" smtClean="0">
                <a:solidFill>
                  <a:srgbClr val="000105"/>
                </a:solidFill>
                <a:latin typeface="Arial"/>
                <a:cs typeface="Arial"/>
              </a:rPr>
              <a:t>3.</a:t>
            </a:r>
            <a:r>
              <a:rPr sz="2000" spc="-5" dirty="0" smtClean="0">
                <a:solidFill>
                  <a:srgbClr val="000105"/>
                </a:solidFill>
                <a:latin typeface="Arial"/>
                <a:cs typeface="Arial"/>
              </a:rPr>
              <a:t> </a:t>
            </a:r>
            <a:r>
              <a:rPr lang="en-US" sz="2000" spc="-5" dirty="0" err="1" smtClean="0">
                <a:solidFill>
                  <a:srgbClr val="000105"/>
                </a:solidFill>
                <a:latin typeface="Arial"/>
                <a:cs typeface="Arial"/>
              </a:rPr>
              <a:t>H</a:t>
            </a:r>
            <a:r>
              <a:rPr sz="2000" dirty="0" err="1" smtClean="0">
                <a:solidFill>
                  <a:srgbClr val="000105"/>
                </a:solidFill>
                <a:latin typeface="Arial"/>
                <a:cs typeface="Arial"/>
              </a:rPr>
              <a:t>ệ</a:t>
            </a:r>
            <a:r>
              <a:rPr sz="2000" dirty="0" smtClean="0">
                <a:solidFill>
                  <a:srgbClr val="000105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105"/>
                </a:solidFill>
                <a:latin typeface="Arial"/>
                <a:cs typeface="Arial"/>
              </a:rPr>
              <a:t>thống </a:t>
            </a:r>
            <a:r>
              <a:rPr sz="2000" dirty="0">
                <a:solidFill>
                  <a:srgbClr val="000105"/>
                </a:solidFill>
                <a:latin typeface="Arial"/>
                <a:cs typeface="Arial"/>
              </a:rPr>
              <a:t>cộng </a:t>
            </a:r>
            <a:r>
              <a:rPr sz="2000" spc="-5" dirty="0">
                <a:solidFill>
                  <a:srgbClr val="000105"/>
                </a:solidFill>
                <a:latin typeface="Arial"/>
                <a:cs typeface="Arial"/>
              </a:rPr>
              <a:t>tác </a:t>
            </a:r>
            <a:r>
              <a:rPr sz="2000" dirty="0">
                <a:solidFill>
                  <a:srgbClr val="000105"/>
                </a:solidFill>
                <a:latin typeface="Arial"/>
                <a:cs typeface="Arial"/>
              </a:rPr>
              <a:t>khác nhau </a:t>
            </a:r>
            <a:r>
              <a:rPr sz="2000" spc="-5" dirty="0">
                <a:solidFill>
                  <a:srgbClr val="000105"/>
                </a:solidFill>
                <a:latin typeface="Arial"/>
                <a:cs typeface="Arial"/>
              </a:rPr>
              <a:t>hỗ </a:t>
            </a:r>
            <a:r>
              <a:rPr sz="2000" spc="-10" dirty="0">
                <a:solidFill>
                  <a:srgbClr val="000105"/>
                </a:solidFill>
                <a:latin typeface="Arial"/>
                <a:cs typeface="Arial"/>
              </a:rPr>
              <a:t>trợ </a:t>
            </a:r>
            <a:r>
              <a:rPr sz="2000" dirty="0">
                <a:solidFill>
                  <a:srgbClr val="000105"/>
                </a:solidFill>
                <a:latin typeface="Arial"/>
                <a:cs typeface="Arial"/>
              </a:rPr>
              <a:t>giao tiếp, </a:t>
            </a:r>
            <a:r>
              <a:rPr sz="2000" spc="-5" dirty="0">
                <a:solidFill>
                  <a:srgbClr val="000105"/>
                </a:solidFill>
                <a:latin typeface="Arial"/>
                <a:cs typeface="Arial"/>
              </a:rPr>
              <a:t>quản </a:t>
            </a:r>
            <a:r>
              <a:rPr sz="2000" spc="-10" dirty="0">
                <a:solidFill>
                  <a:srgbClr val="000105"/>
                </a:solidFill>
                <a:latin typeface="Arial"/>
                <a:cs typeface="Arial"/>
              </a:rPr>
              <a:t>lý </a:t>
            </a:r>
            <a:r>
              <a:rPr sz="2000" spc="-5" dirty="0">
                <a:solidFill>
                  <a:srgbClr val="000105"/>
                </a:solidFill>
                <a:latin typeface="Arial"/>
                <a:cs typeface="Arial"/>
              </a:rPr>
              <a:t>thông </a:t>
            </a:r>
            <a:r>
              <a:rPr sz="2000" dirty="0">
                <a:solidFill>
                  <a:srgbClr val="000105"/>
                </a:solidFill>
                <a:latin typeface="Arial"/>
                <a:cs typeface="Arial"/>
              </a:rPr>
              <a:t>tin </a:t>
            </a:r>
            <a:r>
              <a:rPr sz="2000" dirty="0" err="1">
                <a:solidFill>
                  <a:srgbClr val="000105"/>
                </a:solidFill>
                <a:latin typeface="Arial"/>
                <a:cs typeface="Arial"/>
              </a:rPr>
              <a:t>nhóm</a:t>
            </a:r>
            <a:r>
              <a:rPr sz="2000" dirty="0">
                <a:solidFill>
                  <a:srgbClr val="000105"/>
                </a:solidFill>
                <a:latin typeface="Arial"/>
                <a:cs typeface="Arial"/>
              </a:rPr>
              <a:t> </a:t>
            </a:r>
            <a:r>
              <a:rPr sz="2000" spc="-5" dirty="0" err="1" smtClean="0">
                <a:solidFill>
                  <a:srgbClr val="000105"/>
                </a:solidFill>
                <a:latin typeface="Arial"/>
                <a:cs typeface="Arial"/>
              </a:rPr>
              <a:t>và</a:t>
            </a:r>
            <a:r>
              <a:rPr sz="2000" spc="-5" dirty="0" smtClean="0">
                <a:solidFill>
                  <a:srgbClr val="00010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105"/>
                </a:solidFill>
                <a:latin typeface="Arial"/>
                <a:cs typeface="Arial"/>
              </a:rPr>
              <a:t>quản </a:t>
            </a:r>
            <a:r>
              <a:rPr sz="2000" spc="-5" dirty="0">
                <a:solidFill>
                  <a:srgbClr val="000105"/>
                </a:solidFill>
                <a:latin typeface="Arial"/>
                <a:cs typeface="Arial"/>
              </a:rPr>
              <a:t>lý luồng </a:t>
            </a:r>
            <a:r>
              <a:rPr sz="2000" dirty="0">
                <a:solidFill>
                  <a:srgbClr val="000105"/>
                </a:solidFill>
                <a:latin typeface="Arial"/>
                <a:cs typeface="Arial"/>
              </a:rPr>
              <a:t>công </a:t>
            </a:r>
            <a:r>
              <a:rPr sz="2000" spc="-5" dirty="0">
                <a:solidFill>
                  <a:srgbClr val="000105"/>
                </a:solidFill>
                <a:latin typeface="Arial"/>
                <a:cs typeface="Arial"/>
              </a:rPr>
              <a:t>việc. </a:t>
            </a:r>
            <a:endParaRPr lang="en-US" sz="2000" spc="-5" dirty="0" smtClean="0">
              <a:solidFill>
                <a:srgbClr val="000105"/>
              </a:solidFill>
              <a:latin typeface="Arial"/>
              <a:cs typeface="Arial"/>
            </a:endParaRPr>
          </a:p>
          <a:p>
            <a:pPr marL="12700" marR="5080" algn="just">
              <a:lnSpc>
                <a:spcPct val="100000"/>
              </a:lnSpc>
              <a:spcBef>
                <a:spcPts val="105"/>
              </a:spcBef>
            </a:pPr>
            <a:r>
              <a:rPr sz="2000" dirty="0" err="1" smtClean="0">
                <a:solidFill>
                  <a:srgbClr val="000105"/>
                </a:solidFill>
                <a:latin typeface="Arial"/>
                <a:cs typeface="Arial"/>
              </a:rPr>
              <a:t>Chúng</a:t>
            </a:r>
            <a:r>
              <a:rPr sz="2000" dirty="0" smtClean="0">
                <a:solidFill>
                  <a:srgbClr val="000105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000105"/>
                </a:solidFill>
                <a:latin typeface="Arial"/>
                <a:cs typeface="Arial"/>
              </a:rPr>
              <a:t>ta </a:t>
            </a:r>
            <a:r>
              <a:rPr sz="2000" dirty="0">
                <a:solidFill>
                  <a:srgbClr val="000105"/>
                </a:solidFill>
                <a:latin typeface="Arial"/>
                <a:cs typeface="Arial"/>
              </a:rPr>
              <a:t>xem xét </a:t>
            </a:r>
            <a:r>
              <a:rPr sz="2000" spc="-5" dirty="0">
                <a:solidFill>
                  <a:srgbClr val="000105"/>
                </a:solidFill>
                <a:latin typeface="Arial"/>
                <a:cs typeface="Arial"/>
              </a:rPr>
              <a:t>cộng </a:t>
            </a:r>
            <a:r>
              <a:rPr sz="2000" dirty="0">
                <a:solidFill>
                  <a:srgbClr val="000105"/>
                </a:solidFill>
                <a:latin typeface="Arial"/>
                <a:cs typeface="Arial"/>
              </a:rPr>
              <a:t>tác </a:t>
            </a:r>
            <a:r>
              <a:rPr sz="2000" spc="-5" dirty="0" err="1">
                <a:solidFill>
                  <a:srgbClr val="000105"/>
                </a:solidFill>
                <a:latin typeface="Arial"/>
                <a:cs typeface="Arial"/>
              </a:rPr>
              <a:t>trong</a:t>
            </a:r>
            <a:r>
              <a:rPr sz="2000" spc="-5" dirty="0">
                <a:solidFill>
                  <a:srgbClr val="000105"/>
                </a:solidFill>
                <a:latin typeface="Arial"/>
                <a:cs typeface="Arial"/>
              </a:rPr>
              <a:t> </a:t>
            </a:r>
            <a:r>
              <a:rPr sz="2000" spc="-5" dirty="0" err="1" smtClean="0">
                <a:solidFill>
                  <a:srgbClr val="000105"/>
                </a:solidFill>
                <a:latin typeface="Arial"/>
                <a:cs typeface="Arial"/>
              </a:rPr>
              <a:t>ngữ</a:t>
            </a:r>
            <a:r>
              <a:rPr sz="2000" spc="-5" dirty="0" smtClean="0">
                <a:solidFill>
                  <a:srgbClr val="00010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105"/>
                </a:solidFill>
                <a:latin typeface="Arial"/>
                <a:cs typeface="Arial"/>
              </a:rPr>
              <a:t>cảnh kinh doanh và nghiên cứu khả </a:t>
            </a:r>
            <a:r>
              <a:rPr sz="2000" spc="-5" dirty="0">
                <a:solidFill>
                  <a:srgbClr val="000105"/>
                </a:solidFill>
                <a:latin typeface="Arial"/>
                <a:cs typeface="Arial"/>
              </a:rPr>
              <a:t>năng </a:t>
            </a:r>
            <a:r>
              <a:rPr sz="2000" dirty="0">
                <a:solidFill>
                  <a:srgbClr val="000105"/>
                </a:solidFill>
                <a:latin typeface="Arial"/>
                <a:cs typeface="Arial"/>
              </a:rPr>
              <a:t>hỗ </a:t>
            </a:r>
            <a:r>
              <a:rPr sz="2000" spc="-5" dirty="0">
                <a:solidFill>
                  <a:srgbClr val="000105"/>
                </a:solidFill>
                <a:latin typeface="Arial"/>
                <a:cs typeface="Arial"/>
              </a:rPr>
              <a:t>trợ </a:t>
            </a:r>
            <a:r>
              <a:rPr sz="2000" dirty="0">
                <a:solidFill>
                  <a:srgbClr val="000105"/>
                </a:solidFill>
                <a:latin typeface="Arial"/>
                <a:cs typeface="Arial"/>
              </a:rPr>
              <a:t>của các HTTT đối  với việc giải quyết vấn đề, quản </a:t>
            </a:r>
            <a:r>
              <a:rPr sz="2000" spc="-5" dirty="0">
                <a:solidFill>
                  <a:srgbClr val="000105"/>
                </a:solidFill>
                <a:latin typeface="Arial"/>
                <a:cs typeface="Arial"/>
              </a:rPr>
              <a:t>lý </a:t>
            </a:r>
            <a:r>
              <a:rPr sz="2000" dirty="0">
                <a:solidFill>
                  <a:srgbClr val="000105"/>
                </a:solidFill>
                <a:latin typeface="Arial"/>
                <a:cs typeface="Arial"/>
              </a:rPr>
              <a:t>dự án </a:t>
            </a:r>
            <a:r>
              <a:rPr sz="2000" spc="-5" dirty="0">
                <a:solidFill>
                  <a:srgbClr val="000105"/>
                </a:solidFill>
                <a:latin typeface="Arial"/>
                <a:cs typeface="Arial"/>
              </a:rPr>
              <a:t>và </a:t>
            </a:r>
            <a:r>
              <a:rPr sz="2000" dirty="0">
                <a:solidFill>
                  <a:srgbClr val="000105"/>
                </a:solidFill>
                <a:latin typeface="Arial"/>
                <a:cs typeface="Arial"/>
              </a:rPr>
              <a:t>ra quyết</a:t>
            </a:r>
            <a:r>
              <a:rPr sz="2000" spc="-195" dirty="0">
                <a:solidFill>
                  <a:srgbClr val="000105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105"/>
                </a:solidFill>
                <a:latin typeface="Arial"/>
                <a:cs typeface="Arial"/>
              </a:rPr>
              <a:t>định.</a:t>
            </a:r>
            <a:endParaRPr sz="2000" dirty="0">
              <a:latin typeface="Arial"/>
              <a:cs typeface="Arial"/>
            </a:endParaRPr>
          </a:p>
          <a:p>
            <a:pPr marL="12700" marR="5080" indent="225425" algn="just">
              <a:lnSpc>
                <a:spcPct val="100000"/>
              </a:lnSpc>
              <a:spcBef>
                <a:spcPts val="484"/>
              </a:spcBef>
            </a:pPr>
            <a:r>
              <a:rPr sz="2000" dirty="0">
                <a:solidFill>
                  <a:srgbClr val="000105"/>
                </a:solidFill>
                <a:latin typeface="Arial"/>
                <a:cs typeface="Arial"/>
              </a:rPr>
              <a:t>Khi học </a:t>
            </a:r>
            <a:r>
              <a:rPr sz="2000" spc="-5" dirty="0">
                <a:solidFill>
                  <a:srgbClr val="000105"/>
                </a:solidFill>
                <a:latin typeface="Arial"/>
                <a:cs typeface="Arial"/>
              </a:rPr>
              <a:t>chương </a:t>
            </a:r>
            <a:r>
              <a:rPr sz="2000" spc="-40" dirty="0">
                <a:solidFill>
                  <a:srgbClr val="000105"/>
                </a:solidFill>
                <a:latin typeface="Arial"/>
                <a:cs typeface="Arial"/>
              </a:rPr>
              <a:t>này, </a:t>
            </a:r>
            <a:r>
              <a:rPr sz="2000" spc="-5" dirty="0">
                <a:solidFill>
                  <a:srgbClr val="000105"/>
                </a:solidFill>
                <a:latin typeface="Arial"/>
                <a:cs typeface="Arial"/>
              </a:rPr>
              <a:t>lưu </a:t>
            </a:r>
            <a:r>
              <a:rPr sz="2000" dirty="0">
                <a:solidFill>
                  <a:srgbClr val="000105"/>
                </a:solidFill>
                <a:latin typeface="Arial"/>
                <a:cs typeface="Arial"/>
              </a:rPr>
              <a:t>ý </a:t>
            </a:r>
            <a:r>
              <a:rPr sz="2000" spc="-5" dirty="0">
                <a:solidFill>
                  <a:srgbClr val="000105"/>
                </a:solidFill>
                <a:latin typeface="Arial"/>
                <a:cs typeface="Arial"/>
              </a:rPr>
              <a:t>rằng “cộng tác” là </a:t>
            </a:r>
            <a:r>
              <a:rPr sz="2000" dirty="0">
                <a:solidFill>
                  <a:srgbClr val="000105"/>
                </a:solidFill>
                <a:latin typeface="Arial"/>
                <a:cs typeface="Arial"/>
              </a:rPr>
              <a:t>1 </a:t>
            </a:r>
            <a:r>
              <a:rPr sz="2000" spc="-5" dirty="0">
                <a:solidFill>
                  <a:srgbClr val="000105"/>
                </a:solidFill>
                <a:latin typeface="Arial"/>
                <a:cs typeface="Arial"/>
              </a:rPr>
              <a:t>trong </a:t>
            </a:r>
            <a:r>
              <a:rPr sz="2000" dirty="0">
                <a:solidFill>
                  <a:srgbClr val="000105"/>
                </a:solidFill>
                <a:latin typeface="Arial"/>
                <a:cs typeface="Arial"/>
              </a:rPr>
              <a:t>4 kỹ </a:t>
            </a:r>
            <a:r>
              <a:rPr sz="2000" spc="-5" dirty="0">
                <a:solidFill>
                  <a:srgbClr val="000105"/>
                </a:solidFill>
                <a:latin typeface="Arial"/>
                <a:cs typeface="Arial"/>
              </a:rPr>
              <a:t>năng  </a:t>
            </a:r>
            <a:r>
              <a:rPr sz="2000" dirty="0">
                <a:solidFill>
                  <a:srgbClr val="000105"/>
                </a:solidFill>
                <a:latin typeface="Arial"/>
                <a:cs typeface="Arial"/>
              </a:rPr>
              <a:t>Robert Reich đã chỉ ra </a:t>
            </a:r>
            <a:r>
              <a:rPr sz="2000" spc="-5" dirty="0">
                <a:solidFill>
                  <a:srgbClr val="000105"/>
                </a:solidFill>
                <a:latin typeface="Arial"/>
                <a:cs typeface="Arial"/>
              </a:rPr>
              <a:t>đối </a:t>
            </a:r>
            <a:r>
              <a:rPr sz="2000" dirty="0">
                <a:solidFill>
                  <a:srgbClr val="000105"/>
                </a:solidFill>
                <a:latin typeface="Arial"/>
                <a:cs typeface="Arial"/>
              </a:rPr>
              <a:t>với người lao </a:t>
            </a:r>
            <a:r>
              <a:rPr sz="2000" spc="-5" dirty="0">
                <a:solidFill>
                  <a:srgbClr val="000105"/>
                </a:solidFill>
                <a:latin typeface="Arial"/>
                <a:cs typeface="Arial"/>
              </a:rPr>
              <a:t>động. Khả </a:t>
            </a:r>
            <a:r>
              <a:rPr sz="2000" dirty="0">
                <a:solidFill>
                  <a:srgbClr val="000105"/>
                </a:solidFill>
                <a:latin typeface="Arial"/>
                <a:cs typeface="Arial"/>
              </a:rPr>
              <a:t>năng sử </a:t>
            </a:r>
            <a:r>
              <a:rPr sz="2000" spc="-5" dirty="0">
                <a:solidFill>
                  <a:srgbClr val="000105"/>
                </a:solidFill>
                <a:latin typeface="Arial"/>
                <a:cs typeface="Arial"/>
              </a:rPr>
              <a:t>dụng </a:t>
            </a:r>
            <a:r>
              <a:rPr sz="2000" spc="545" dirty="0">
                <a:solidFill>
                  <a:srgbClr val="00010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105"/>
                </a:solidFill>
                <a:latin typeface="Arial"/>
                <a:cs typeface="Arial"/>
              </a:rPr>
              <a:t>các</a:t>
            </a:r>
            <a:r>
              <a:rPr sz="2000" spc="85" dirty="0">
                <a:solidFill>
                  <a:srgbClr val="00010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105"/>
                </a:solidFill>
                <a:latin typeface="Arial"/>
                <a:cs typeface="Arial"/>
              </a:rPr>
              <a:t>hệ</a:t>
            </a:r>
            <a:r>
              <a:rPr sz="2000" spc="70" dirty="0">
                <a:solidFill>
                  <a:srgbClr val="000105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105"/>
                </a:solidFill>
                <a:latin typeface="Arial"/>
                <a:cs typeface="Arial"/>
              </a:rPr>
              <a:t>thống</a:t>
            </a:r>
            <a:r>
              <a:rPr sz="2000" spc="65" dirty="0">
                <a:solidFill>
                  <a:srgbClr val="00010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105"/>
                </a:solidFill>
                <a:latin typeface="Arial"/>
                <a:cs typeface="Arial"/>
              </a:rPr>
              <a:t>cộng</a:t>
            </a:r>
            <a:r>
              <a:rPr sz="2000" spc="80" dirty="0">
                <a:solidFill>
                  <a:srgbClr val="000105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105"/>
                </a:solidFill>
                <a:latin typeface="Arial"/>
                <a:cs typeface="Arial"/>
              </a:rPr>
              <a:t>tác</a:t>
            </a:r>
            <a:r>
              <a:rPr sz="2000" spc="85" dirty="0">
                <a:solidFill>
                  <a:srgbClr val="000105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105"/>
                </a:solidFill>
                <a:latin typeface="Arial"/>
                <a:cs typeface="Arial"/>
              </a:rPr>
              <a:t>là</a:t>
            </a:r>
            <a:r>
              <a:rPr sz="2000" spc="70" dirty="0">
                <a:solidFill>
                  <a:srgbClr val="00010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105"/>
                </a:solidFill>
                <a:latin typeface="Arial"/>
                <a:cs typeface="Arial"/>
              </a:rPr>
              <a:t>kỹ</a:t>
            </a:r>
            <a:r>
              <a:rPr sz="2000" spc="75" dirty="0">
                <a:solidFill>
                  <a:srgbClr val="00010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105"/>
                </a:solidFill>
                <a:latin typeface="Arial"/>
                <a:cs typeface="Arial"/>
              </a:rPr>
              <a:t>năng</a:t>
            </a:r>
            <a:r>
              <a:rPr sz="2000" spc="65" dirty="0">
                <a:solidFill>
                  <a:srgbClr val="00010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105"/>
                </a:solidFill>
                <a:latin typeface="Arial"/>
                <a:cs typeface="Arial"/>
              </a:rPr>
              <a:t>cần</a:t>
            </a:r>
            <a:r>
              <a:rPr sz="2000" spc="70" dirty="0">
                <a:solidFill>
                  <a:srgbClr val="000105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105"/>
                </a:solidFill>
                <a:latin typeface="Arial"/>
                <a:cs typeface="Arial"/>
              </a:rPr>
              <a:t>thiết</a:t>
            </a:r>
            <a:r>
              <a:rPr sz="2000" spc="75" dirty="0">
                <a:solidFill>
                  <a:srgbClr val="000105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105"/>
                </a:solidFill>
                <a:latin typeface="Arial"/>
                <a:cs typeface="Arial"/>
              </a:rPr>
              <a:t>trong</a:t>
            </a:r>
            <a:r>
              <a:rPr sz="2000" spc="75" dirty="0">
                <a:solidFill>
                  <a:srgbClr val="00010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105"/>
                </a:solidFill>
                <a:latin typeface="Arial"/>
                <a:cs typeface="Arial"/>
              </a:rPr>
              <a:t>môi</a:t>
            </a:r>
            <a:r>
              <a:rPr sz="2000" spc="65" dirty="0">
                <a:solidFill>
                  <a:srgbClr val="000105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105"/>
                </a:solidFill>
                <a:latin typeface="Arial"/>
                <a:cs typeface="Arial"/>
              </a:rPr>
              <a:t>trường</a:t>
            </a:r>
            <a:r>
              <a:rPr sz="2000" spc="80" dirty="0">
                <a:solidFill>
                  <a:srgbClr val="000105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105"/>
                </a:solidFill>
                <a:latin typeface="Arial"/>
                <a:cs typeface="Arial"/>
              </a:rPr>
              <a:t>hiện</a:t>
            </a:r>
            <a:r>
              <a:rPr sz="2000" spc="75" dirty="0">
                <a:solidFill>
                  <a:srgbClr val="000105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000105"/>
                </a:solidFill>
                <a:latin typeface="Arial"/>
                <a:cs typeface="Arial"/>
              </a:rPr>
              <a:t>đại</a:t>
            </a:r>
            <a:endParaRPr sz="2000" dirty="0">
              <a:latin typeface="Arial"/>
              <a:cs typeface="Arial"/>
            </a:endParaRPr>
          </a:p>
          <a:p>
            <a:pPr marL="12700" marR="5080" algn="just">
              <a:lnSpc>
                <a:spcPct val="100000"/>
              </a:lnSpc>
            </a:pPr>
            <a:r>
              <a:rPr sz="2000" dirty="0">
                <a:solidFill>
                  <a:srgbClr val="000105"/>
                </a:solidFill>
                <a:latin typeface="Arial"/>
                <a:cs typeface="Arial"/>
              </a:rPr>
              <a:t>– </a:t>
            </a:r>
            <a:r>
              <a:rPr sz="2000" spc="-5" dirty="0">
                <a:solidFill>
                  <a:srgbClr val="000105"/>
                </a:solidFill>
                <a:latin typeface="Arial"/>
                <a:cs typeface="Arial"/>
              </a:rPr>
              <a:t>đặc </a:t>
            </a:r>
            <a:r>
              <a:rPr sz="2000" dirty="0">
                <a:solidFill>
                  <a:srgbClr val="000105"/>
                </a:solidFill>
                <a:latin typeface="Arial"/>
                <a:cs typeface="Arial"/>
              </a:rPr>
              <a:t>biệt với các nhóm làm việc phân </a:t>
            </a:r>
            <a:r>
              <a:rPr sz="2000" spc="-5" dirty="0">
                <a:solidFill>
                  <a:srgbClr val="000105"/>
                </a:solidFill>
                <a:latin typeface="Arial"/>
                <a:cs typeface="Arial"/>
              </a:rPr>
              <a:t>tán. </a:t>
            </a:r>
            <a:r>
              <a:rPr sz="2000" dirty="0">
                <a:solidFill>
                  <a:srgbClr val="000105"/>
                </a:solidFill>
                <a:latin typeface="Arial"/>
                <a:cs typeface="Arial"/>
              </a:rPr>
              <a:t>Các kỹ </a:t>
            </a:r>
            <a:r>
              <a:rPr sz="2000" spc="-5" dirty="0">
                <a:solidFill>
                  <a:srgbClr val="000105"/>
                </a:solidFill>
                <a:latin typeface="Arial"/>
                <a:cs typeface="Arial"/>
              </a:rPr>
              <a:t>năng </a:t>
            </a:r>
            <a:r>
              <a:rPr sz="2000" dirty="0">
                <a:solidFill>
                  <a:srgbClr val="000105"/>
                </a:solidFill>
                <a:latin typeface="Arial"/>
                <a:cs typeface="Arial"/>
              </a:rPr>
              <a:t>cộng </a:t>
            </a:r>
            <a:r>
              <a:rPr sz="2000" spc="-5" dirty="0">
                <a:solidFill>
                  <a:srgbClr val="000105"/>
                </a:solidFill>
                <a:latin typeface="Arial"/>
                <a:cs typeface="Arial"/>
              </a:rPr>
              <a:t>tác  </a:t>
            </a:r>
            <a:r>
              <a:rPr sz="2000" dirty="0">
                <a:solidFill>
                  <a:srgbClr val="000105"/>
                </a:solidFill>
                <a:latin typeface="Arial"/>
                <a:cs typeface="Arial"/>
              </a:rPr>
              <a:t>giúp các công </a:t>
            </a:r>
            <a:r>
              <a:rPr sz="2000" spc="-5" dirty="0">
                <a:solidFill>
                  <a:srgbClr val="000105"/>
                </a:solidFill>
                <a:latin typeface="Arial"/>
                <a:cs typeface="Arial"/>
              </a:rPr>
              <a:t>ty </a:t>
            </a:r>
            <a:r>
              <a:rPr sz="2000" dirty="0">
                <a:solidFill>
                  <a:srgbClr val="000105"/>
                </a:solidFill>
                <a:latin typeface="Arial"/>
                <a:cs typeface="Arial"/>
              </a:rPr>
              <a:t>tăng </a:t>
            </a:r>
            <a:r>
              <a:rPr sz="2000" spc="-5" dirty="0">
                <a:solidFill>
                  <a:srgbClr val="000105"/>
                </a:solidFill>
                <a:latin typeface="Arial"/>
                <a:cs typeface="Arial"/>
              </a:rPr>
              <a:t>năng suất, thực </a:t>
            </a:r>
            <a:r>
              <a:rPr sz="2000" dirty="0">
                <a:solidFill>
                  <a:srgbClr val="000105"/>
                </a:solidFill>
                <a:latin typeface="Arial"/>
                <a:cs typeface="Arial"/>
              </a:rPr>
              <a:t>hiện công việc </a:t>
            </a:r>
            <a:r>
              <a:rPr sz="2000" spc="-5" dirty="0">
                <a:solidFill>
                  <a:srgbClr val="000105"/>
                </a:solidFill>
                <a:latin typeface="Arial"/>
                <a:cs typeface="Arial"/>
              </a:rPr>
              <a:t>có </a:t>
            </a:r>
            <a:r>
              <a:rPr sz="2000" dirty="0">
                <a:solidFill>
                  <a:srgbClr val="000105"/>
                </a:solidFill>
                <a:latin typeface="Arial"/>
                <a:cs typeface="Arial"/>
              </a:rPr>
              <a:t>chất </a:t>
            </a:r>
            <a:r>
              <a:rPr sz="2000" spc="-5" dirty="0">
                <a:solidFill>
                  <a:srgbClr val="000105"/>
                </a:solidFill>
                <a:latin typeface="Arial"/>
                <a:cs typeface="Arial"/>
              </a:rPr>
              <a:t>lượng  </a:t>
            </a:r>
            <a:r>
              <a:rPr sz="2000" dirty="0">
                <a:solidFill>
                  <a:srgbClr val="000105"/>
                </a:solidFill>
                <a:latin typeface="Arial"/>
                <a:cs typeface="Arial"/>
              </a:rPr>
              <a:t>hơn </a:t>
            </a:r>
            <a:r>
              <a:rPr sz="2000" spc="-5" dirty="0">
                <a:solidFill>
                  <a:srgbClr val="000105"/>
                </a:solidFill>
                <a:latin typeface="Arial"/>
                <a:cs typeface="Arial"/>
              </a:rPr>
              <a:t>và </a:t>
            </a:r>
            <a:r>
              <a:rPr sz="2000" dirty="0">
                <a:solidFill>
                  <a:srgbClr val="000105"/>
                </a:solidFill>
                <a:latin typeface="Arial"/>
                <a:cs typeface="Arial"/>
              </a:rPr>
              <a:t>tiết kiệm thời gian </a:t>
            </a:r>
            <a:r>
              <a:rPr sz="2000" spc="-5" dirty="0">
                <a:solidFill>
                  <a:srgbClr val="000105"/>
                </a:solidFill>
                <a:latin typeface="Arial"/>
                <a:cs typeface="Arial"/>
              </a:rPr>
              <a:t>và </a:t>
            </a:r>
            <a:r>
              <a:rPr sz="2000" dirty="0">
                <a:solidFill>
                  <a:srgbClr val="000105"/>
                </a:solidFill>
                <a:latin typeface="Arial"/>
                <a:cs typeface="Arial"/>
              </a:rPr>
              <a:t>chi</a:t>
            </a:r>
            <a:r>
              <a:rPr sz="2000" spc="-110" dirty="0">
                <a:solidFill>
                  <a:srgbClr val="000105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105"/>
                </a:solidFill>
                <a:latin typeface="Arial"/>
                <a:cs typeface="Arial"/>
              </a:rPr>
              <a:t>phí.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437880" y="6354571"/>
            <a:ext cx="24637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000105"/>
                </a:solidFill>
                <a:latin typeface="Arial"/>
                <a:cs typeface="Arial"/>
              </a:rPr>
              <a:t>2-3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96900" y="1511300"/>
            <a:ext cx="7874000" cy="1943100"/>
            <a:chOff x="596900" y="1511300"/>
            <a:chExt cx="7874000" cy="1943100"/>
          </a:xfrm>
        </p:grpSpPr>
        <p:sp>
          <p:nvSpPr>
            <p:cNvPr id="3" name="object 3"/>
            <p:cNvSpPr/>
            <p:nvPr/>
          </p:nvSpPr>
          <p:spPr>
            <a:xfrm>
              <a:off x="609600" y="1524000"/>
              <a:ext cx="7848600" cy="589280"/>
            </a:xfrm>
            <a:custGeom>
              <a:avLst/>
              <a:gdLst/>
              <a:ahLst/>
              <a:cxnLst/>
              <a:rect l="l" t="t" r="r" b="b"/>
              <a:pathLst>
                <a:path w="7848600" h="589280">
                  <a:moveTo>
                    <a:pt x="7785227" y="0"/>
                  </a:moveTo>
                  <a:lnTo>
                    <a:pt x="63411" y="0"/>
                  </a:lnTo>
                  <a:lnTo>
                    <a:pt x="50983" y="1895"/>
                  </a:lnTo>
                  <a:lnTo>
                    <a:pt x="18567" y="28701"/>
                  </a:lnTo>
                  <a:lnTo>
                    <a:pt x="1229" y="78922"/>
                  </a:lnTo>
                  <a:lnTo>
                    <a:pt x="0" y="98171"/>
                  </a:lnTo>
                  <a:lnTo>
                    <a:pt x="0" y="490854"/>
                  </a:lnTo>
                  <a:lnTo>
                    <a:pt x="10651" y="545254"/>
                  </a:lnTo>
                  <a:lnTo>
                    <a:pt x="39146" y="581517"/>
                  </a:lnTo>
                  <a:lnTo>
                    <a:pt x="63411" y="589026"/>
                  </a:lnTo>
                  <a:lnTo>
                    <a:pt x="7785227" y="589026"/>
                  </a:lnTo>
                  <a:lnTo>
                    <a:pt x="7820374" y="572470"/>
                  </a:lnTo>
                  <a:lnTo>
                    <a:pt x="7843758" y="528383"/>
                  </a:lnTo>
                  <a:lnTo>
                    <a:pt x="7848600" y="490854"/>
                  </a:lnTo>
                  <a:lnTo>
                    <a:pt x="7848600" y="98171"/>
                  </a:lnTo>
                  <a:lnTo>
                    <a:pt x="7837937" y="43664"/>
                  </a:lnTo>
                  <a:lnTo>
                    <a:pt x="7809452" y="7445"/>
                  </a:lnTo>
                  <a:lnTo>
                    <a:pt x="7785227" y="0"/>
                  </a:lnTo>
                  <a:close/>
                </a:path>
              </a:pathLst>
            </a:custGeom>
            <a:solidFill>
              <a:srgbClr val="003C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09600" y="1524000"/>
              <a:ext cx="7848600" cy="589280"/>
            </a:xfrm>
            <a:custGeom>
              <a:avLst/>
              <a:gdLst/>
              <a:ahLst/>
              <a:cxnLst/>
              <a:rect l="l" t="t" r="r" b="b"/>
              <a:pathLst>
                <a:path w="7848600" h="589280">
                  <a:moveTo>
                    <a:pt x="0" y="98171"/>
                  </a:moveTo>
                  <a:lnTo>
                    <a:pt x="10651" y="43664"/>
                  </a:lnTo>
                  <a:lnTo>
                    <a:pt x="39146" y="7445"/>
                  </a:lnTo>
                  <a:lnTo>
                    <a:pt x="63411" y="0"/>
                  </a:lnTo>
                  <a:lnTo>
                    <a:pt x="7785227" y="0"/>
                  </a:lnTo>
                  <a:lnTo>
                    <a:pt x="7820374" y="16448"/>
                  </a:lnTo>
                  <a:lnTo>
                    <a:pt x="7843758" y="60579"/>
                  </a:lnTo>
                  <a:lnTo>
                    <a:pt x="7848600" y="98171"/>
                  </a:lnTo>
                  <a:lnTo>
                    <a:pt x="7848600" y="490854"/>
                  </a:lnTo>
                  <a:lnTo>
                    <a:pt x="7837937" y="545254"/>
                  </a:lnTo>
                  <a:lnTo>
                    <a:pt x="7809452" y="581517"/>
                  </a:lnTo>
                  <a:lnTo>
                    <a:pt x="7785227" y="589026"/>
                  </a:lnTo>
                  <a:lnTo>
                    <a:pt x="63411" y="589026"/>
                  </a:lnTo>
                  <a:lnTo>
                    <a:pt x="28229" y="572470"/>
                  </a:lnTo>
                  <a:lnTo>
                    <a:pt x="4826" y="528383"/>
                  </a:lnTo>
                  <a:lnTo>
                    <a:pt x="0" y="490854"/>
                  </a:lnTo>
                  <a:lnTo>
                    <a:pt x="0" y="98171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09600" y="2133600"/>
              <a:ext cx="7848600" cy="643255"/>
            </a:xfrm>
            <a:custGeom>
              <a:avLst/>
              <a:gdLst/>
              <a:ahLst/>
              <a:cxnLst/>
              <a:rect l="l" t="t" r="r" b="b"/>
              <a:pathLst>
                <a:path w="7848600" h="643255">
                  <a:moveTo>
                    <a:pt x="7785227" y="0"/>
                  </a:moveTo>
                  <a:lnTo>
                    <a:pt x="63411" y="0"/>
                  </a:lnTo>
                  <a:lnTo>
                    <a:pt x="50983" y="2079"/>
                  </a:lnTo>
                  <a:lnTo>
                    <a:pt x="18567" y="31369"/>
                  </a:lnTo>
                  <a:lnTo>
                    <a:pt x="1229" y="86161"/>
                  </a:lnTo>
                  <a:lnTo>
                    <a:pt x="0" y="107187"/>
                  </a:lnTo>
                  <a:lnTo>
                    <a:pt x="0" y="535813"/>
                  </a:lnTo>
                  <a:lnTo>
                    <a:pt x="4826" y="576802"/>
                  </a:lnTo>
                  <a:lnTo>
                    <a:pt x="28229" y="624925"/>
                  </a:lnTo>
                  <a:lnTo>
                    <a:pt x="63411" y="642874"/>
                  </a:lnTo>
                  <a:lnTo>
                    <a:pt x="7785227" y="642874"/>
                  </a:lnTo>
                  <a:lnTo>
                    <a:pt x="7820374" y="624925"/>
                  </a:lnTo>
                  <a:lnTo>
                    <a:pt x="7843758" y="576802"/>
                  </a:lnTo>
                  <a:lnTo>
                    <a:pt x="7848600" y="535813"/>
                  </a:lnTo>
                  <a:lnTo>
                    <a:pt x="7848600" y="107187"/>
                  </a:lnTo>
                  <a:lnTo>
                    <a:pt x="7843758" y="66135"/>
                  </a:lnTo>
                  <a:lnTo>
                    <a:pt x="7820374" y="18002"/>
                  </a:lnTo>
                  <a:lnTo>
                    <a:pt x="7785227" y="0"/>
                  </a:lnTo>
                  <a:close/>
                </a:path>
              </a:pathLst>
            </a:custGeom>
            <a:solidFill>
              <a:srgbClr val="003C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09600" y="2133600"/>
              <a:ext cx="7848600" cy="643255"/>
            </a:xfrm>
            <a:custGeom>
              <a:avLst/>
              <a:gdLst/>
              <a:ahLst/>
              <a:cxnLst/>
              <a:rect l="l" t="t" r="r" b="b"/>
              <a:pathLst>
                <a:path w="7848600" h="643255">
                  <a:moveTo>
                    <a:pt x="0" y="107187"/>
                  </a:moveTo>
                  <a:lnTo>
                    <a:pt x="4826" y="66135"/>
                  </a:lnTo>
                  <a:lnTo>
                    <a:pt x="28229" y="18002"/>
                  </a:lnTo>
                  <a:lnTo>
                    <a:pt x="63411" y="0"/>
                  </a:lnTo>
                  <a:lnTo>
                    <a:pt x="7785227" y="0"/>
                  </a:lnTo>
                  <a:lnTo>
                    <a:pt x="7820374" y="18002"/>
                  </a:lnTo>
                  <a:lnTo>
                    <a:pt x="7843758" y="66135"/>
                  </a:lnTo>
                  <a:lnTo>
                    <a:pt x="7848600" y="107187"/>
                  </a:lnTo>
                  <a:lnTo>
                    <a:pt x="7848600" y="535813"/>
                  </a:lnTo>
                  <a:lnTo>
                    <a:pt x="7843758" y="576802"/>
                  </a:lnTo>
                  <a:lnTo>
                    <a:pt x="7820374" y="624925"/>
                  </a:lnTo>
                  <a:lnTo>
                    <a:pt x="7785227" y="642874"/>
                  </a:lnTo>
                  <a:lnTo>
                    <a:pt x="63411" y="642874"/>
                  </a:lnTo>
                  <a:lnTo>
                    <a:pt x="28229" y="624925"/>
                  </a:lnTo>
                  <a:lnTo>
                    <a:pt x="4826" y="576802"/>
                  </a:lnTo>
                  <a:lnTo>
                    <a:pt x="0" y="535813"/>
                  </a:lnTo>
                  <a:lnTo>
                    <a:pt x="0" y="107187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09600" y="2819400"/>
              <a:ext cx="7848600" cy="622300"/>
            </a:xfrm>
            <a:custGeom>
              <a:avLst/>
              <a:gdLst/>
              <a:ahLst/>
              <a:cxnLst/>
              <a:rect l="l" t="t" r="r" b="b"/>
              <a:pathLst>
                <a:path w="7848600" h="622300">
                  <a:moveTo>
                    <a:pt x="7785227" y="0"/>
                  </a:moveTo>
                  <a:lnTo>
                    <a:pt x="63411" y="0"/>
                  </a:lnTo>
                  <a:lnTo>
                    <a:pt x="50983" y="2010"/>
                  </a:lnTo>
                  <a:lnTo>
                    <a:pt x="18567" y="30352"/>
                  </a:lnTo>
                  <a:lnTo>
                    <a:pt x="1229" y="83395"/>
                  </a:lnTo>
                  <a:lnTo>
                    <a:pt x="0" y="103759"/>
                  </a:lnTo>
                  <a:lnTo>
                    <a:pt x="0" y="518540"/>
                  </a:lnTo>
                  <a:lnTo>
                    <a:pt x="4826" y="558291"/>
                  </a:lnTo>
                  <a:lnTo>
                    <a:pt x="28229" y="604887"/>
                  </a:lnTo>
                  <a:lnTo>
                    <a:pt x="63411" y="622300"/>
                  </a:lnTo>
                  <a:lnTo>
                    <a:pt x="7785227" y="622300"/>
                  </a:lnTo>
                  <a:lnTo>
                    <a:pt x="7820374" y="604887"/>
                  </a:lnTo>
                  <a:lnTo>
                    <a:pt x="7843758" y="558291"/>
                  </a:lnTo>
                  <a:lnTo>
                    <a:pt x="7848600" y="518540"/>
                  </a:lnTo>
                  <a:lnTo>
                    <a:pt x="7848600" y="103759"/>
                  </a:lnTo>
                  <a:lnTo>
                    <a:pt x="7843758" y="64008"/>
                  </a:lnTo>
                  <a:lnTo>
                    <a:pt x="7820374" y="17412"/>
                  </a:lnTo>
                  <a:lnTo>
                    <a:pt x="7785227" y="0"/>
                  </a:lnTo>
                  <a:close/>
                </a:path>
              </a:pathLst>
            </a:custGeom>
            <a:solidFill>
              <a:srgbClr val="003C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09600" y="2819400"/>
              <a:ext cx="7848600" cy="622300"/>
            </a:xfrm>
            <a:custGeom>
              <a:avLst/>
              <a:gdLst/>
              <a:ahLst/>
              <a:cxnLst/>
              <a:rect l="l" t="t" r="r" b="b"/>
              <a:pathLst>
                <a:path w="7848600" h="622300">
                  <a:moveTo>
                    <a:pt x="0" y="103759"/>
                  </a:moveTo>
                  <a:lnTo>
                    <a:pt x="4826" y="64008"/>
                  </a:lnTo>
                  <a:lnTo>
                    <a:pt x="28229" y="17412"/>
                  </a:lnTo>
                  <a:lnTo>
                    <a:pt x="63411" y="0"/>
                  </a:lnTo>
                  <a:lnTo>
                    <a:pt x="7785227" y="0"/>
                  </a:lnTo>
                  <a:lnTo>
                    <a:pt x="7820374" y="17412"/>
                  </a:lnTo>
                  <a:lnTo>
                    <a:pt x="7843758" y="64008"/>
                  </a:lnTo>
                  <a:lnTo>
                    <a:pt x="7848600" y="103759"/>
                  </a:lnTo>
                  <a:lnTo>
                    <a:pt x="7848600" y="518540"/>
                  </a:lnTo>
                  <a:lnTo>
                    <a:pt x="7843758" y="558291"/>
                  </a:lnTo>
                  <a:lnTo>
                    <a:pt x="7820374" y="604887"/>
                  </a:lnTo>
                  <a:lnTo>
                    <a:pt x="7785227" y="622300"/>
                  </a:lnTo>
                  <a:lnTo>
                    <a:pt x="63411" y="622300"/>
                  </a:lnTo>
                  <a:lnTo>
                    <a:pt x="28229" y="604887"/>
                  </a:lnTo>
                  <a:lnTo>
                    <a:pt x="4826" y="558291"/>
                  </a:lnTo>
                  <a:lnTo>
                    <a:pt x="0" y="518540"/>
                  </a:lnTo>
                  <a:lnTo>
                    <a:pt x="0" y="103759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596900" y="3502025"/>
            <a:ext cx="7874000" cy="615950"/>
            <a:chOff x="596900" y="3502025"/>
            <a:chExt cx="7874000" cy="615950"/>
          </a:xfrm>
        </p:grpSpPr>
        <p:sp>
          <p:nvSpPr>
            <p:cNvPr id="10" name="object 10"/>
            <p:cNvSpPr/>
            <p:nvPr/>
          </p:nvSpPr>
          <p:spPr>
            <a:xfrm>
              <a:off x="609600" y="3514725"/>
              <a:ext cx="7848600" cy="590550"/>
            </a:xfrm>
            <a:custGeom>
              <a:avLst/>
              <a:gdLst/>
              <a:ahLst/>
              <a:cxnLst/>
              <a:rect l="l" t="t" r="r" b="b"/>
              <a:pathLst>
                <a:path w="7848600" h="590550">
                  <a:moveTo>
                    <a:pt x="7785227" y="0"/>
                  </a:moveTo>
                  <a:lnTo>
                    <a:pt x="63411" y="0"/>
                  </a:lnTo>
                  <a:lnTo>
                    <a:pt x="50983" y="1914"/>
                  </a:lnTo>
                  <a:lnTo>
                    <a:pt x="18567" y="28828"/>
                  </a:lnTo>
                  <a:lnTo>
                    <a:pt x="1229" y="79103"/>
                  </a:lnTo>
                  <a:lnTo>
                    <a:pt x="0" y="98425"/>
                  </a:lnTo>
                  <a:lnTo>
                    <a:pt x="0" y="492125"/>
                  </a:lnTo>
                  <a:lnTo>
                    <a:pt x="10651" y="546756"/>
                  </a:lnTo>
                  <a:lnTo>
                    <a:pt x="39146" y="583041"/>
                  </a:lnTo>
                  <a:lnTo>
                    <a:pt x="63411" y="590550"/>
                  </a:lnTo>
                  <a:lnTo>
                    <a:pt x="7785227" y="590550"/>
                  </a:lnTo>
                  <a:lnTo>
                    <a:pt x="7820374" y="573994"/>
                  </a:lnTo>
                  <a:lnTo>
                    <a:pt x="7843758" y="529828"/>
                  </a:lnTo>
                  <a:lnTo>
                    <a:pt x="7848600" y="492125"/>
                  </a:lnTo>
                  <a:lnTo>
                    <a:pt x="7848600" y="98425"/>
                  </a:lnTo>
                  <a:lnTo>
                    <a:pt x="7837937" y="43793"/>
                  </a:lnTo>
                  <a:lnTo>
                    <a:pt x="7809452" y="7508"/>
                  </a:lnTo>
                  <a:lnTo>
                    <a:pt x="7785227" y="0"/>
                  </a:lnTo>
                  <a:close/>
                </a:path>
              </a:pathLst>
            </a:custGeom>
            <a:solidFill>
              <a:srgbClr val="003C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09600" y="3514725"/>
              <a:ext cx="7848600" cy="590550"/>
            </a:xfrm>
            <a:custGeom>
              <a:avLst/>
              <a:gdLst/>
              <a:ahLst/>
              <a:cxnLst/>
              <a:rect l="l" t="t" r="r" b="b"/>
              <a:pathLst>
                <a:path w="7848600" h="590550">
                  <a:moveTo>
                    <a:pt x="0" y="98425"/>
                  </a:moveTo>
                  <a:lnTo>
                    <a:pt x="10651" y="43793"/>
                  </a:lnTo>
                  <a:lnTo>
                    <a:pt x="39146" y="7508"/>
                  </a:lnTo>
                  <a:lnTo>
                    <a:pt x="63411" y="0"/>
                  </a:lnTo>
                  <a:lnTo>
                    <a:pt x="7785227" y="0"/>
                  </a:lnTo>
                  <a:lnTo>
                    <a:pt x="7820374" y="16555"/>
                  </a:lnTo>
                  <a:lnTo>
                    <a:pt x="7843758" y="60721"/>
                  </a:lnTo>
                  <a:lnTo>
                    <a:pt x="7848600" y="98425"/>
                  </a:lnTo>
                  <a:lnTo>
                    <a:pt x="7848600" y="492125"/>
                  </a:lnTo>
                  <a:lnTo>
                    <a:pt x="7837937" y="546756"/>
                  </a:lnTo>
                  <a:lnTo>
                    <a:pt x="7809452" y="583041"/>
                  </a:lnTo>
                  <a:lnTo>
                    <a:pt x="7785227" y="590550"/>
                  </a:lnTo>
                  <a:lnTo>
                    <a:pt x="63411" y="590550"/>
                  </a:lnTo>
                  <a:lnTo>
                    <a:pt x="28229" y="573994"/>
                  </a:lnTo>
                  <a:lnTo>
                    <a:pt x="4826" y="529828"/>
                  </a:lnTo>
                  <a:lnTo>
                    <a:pt x="0" y="492125"/>
                  </a:lnTo>
                  <a:lnTo>
                    <a:pt x="0" y="98425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" name="object 12"/>
          <p:cNvGrpSpPr/>
          <p:nvPr/>
        </p:nvGrpSpPr>
        <p:grpSpPr>
          <a:xfrm>
            <a:off x="596900" y="4165600"/>
            <a:ext cx="7874000" cy="615950"/>
            <a:chOff x="596900" y="4165600"/>
            <a:chExt cx="7874000" cy="615950"/>
          </a:xfrm>
        </p:grpSpPr>
        <p:sp>
          <p:nvSpPr>
            <p:cNvPr id="13" name="object 13"/>
            <p:cNvSpPr/>
            <p:nvPr/>
          </p:nvSpPr>
          <p:spPr>
            <a:xfrm>
              <a:off x="609600" y="4178300"/>
              <a:ext cx="7848600" cy="590550"/>
            </a:xfrm>
            <a:custGeom>
              <a:avLst/>
              <a:gdLst/>
              <a:ahLst/>
              <a:cxnLst/>
              <a:rect l="l" t="t" r="r" b="b"/>
              <a:pathLst>
                <a:path w="7848600" h="590550">
                  <a:moveTo>
                    <a:pt x="7785227" y="0"/>
                  </a:moveTo>
                  <a:lnTo>
                    <a:pt x="63411" y="0"/>
                  </a:lnTo>
                  <a:lnTo>
                    <a:pt x="50983" y="1914"/>
                  </a:lnTo>
                  <a:lnTo>
                    <a:pt x="18567" y="28829"/>
                  </a:lnTo>
                  <a:lnTo>
                    <a:pt x="1229" y="79103"/>
                  </a:lnTo>
                  <a:lnTo>
                    <a:pt x="0" y="98425"/>
                  </a:lnTo>
                  <a:lnTo>
                    <a:pt x="0" y="492125"/>
                  </a:lnTo>
                  <a:lnTo>
                    <a:pt x="10651" y="546756"/>
                  </a:lnTo>
                  <a:lnTo>
                    <a:pt x="39146" y="583041"/>
                  </a:lnTo>
                  <a:lnTo>
                    <a:pt x="63411" y="590550"/>
                  </a:lnTo>
                  <a:lnTo>
                    <a:pt x="7785227" y="590550"/>
                  </a:lnTo>
                  <a:lnTo>
                    <a:pt x="7820374" y="573994"/>
                  </a:lnTo>
                  <a:lnTo>
                    <a:pt x="7843758" y="529828"/>
                  </a:lnTo>
                  <a:lnTo>
                    <a:pt x="7848600" y="492125"/>
                  </a:lnTo>
                  <a:lnTo>
                    <a:pt x="7848600" y="98425"/>
                  </a:lnTo>
                  <a:lnTo>
                    <a:pt x="7837937" y="43793"/>
                  </a:lnTo>
                  <a:lnTo>
                    <a:pt x="7809452" y="7508"/>
                  </a:lnTo>
                  <a:lnTo>
                    <a:pt x="7785227" y="0"/>
                  </a:lnTo>
                  <a:close/>
                </a:path>
              </a:pathLst>
            </a:custGeom>
            <a:solidFill>
              <a:srgbClr val="003C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609600" y="4178300"/>
              <a:ext cx="7848600" cy="590550"/>
            </a:xfrm>
            <a:custGeom>
              <a:avLst/>
              <a:gdLst/>
              <a:ahLst/>
              <a:cxnLst/>
              <a:rect l="l" t="t" r="r" b="b"/>
              <a:pathLst>
                <a:path w="7848600" h="590550">
                  <a:moveTo>
                    <a:pt x="0" y="98425"/>
                  </a:moveTo>
                  <a:lnTo>
                    <a:pt x="10651" y="43793"/>
                  </a:lnTo>
                  <a:lnTo>
                    <a:pt x="39146" y="7508"/>
                  </a:lnTo>
                  <a:lnTo>
                    <a:pt x="63411" y="0"/>
                  </a:lnTo>
                  <a:lnTo>
                    <a:pt x="7785227" y="0"/>
                  </a:lnTo>
                  <a:lnTo>
                    <a:pt x="7820374" y="16555"/>
                  </a:lnTo>
                  <a:lnTo>
                    <a:pt x="7843758" y="60721"/>
                  </a:lnTo>
                  <a:lnTo>
                    <a:pt x="7848600" y="98425"/>
                  </a:lnTo>
                  <a:lnTo>
                    <a:pt x="7848600" y="492125"/>
                  </a:lnTo>
                  <a:lnTo>
                    <a:pt x="7837937" y="546756"/>
                  </a:lnTo>
                  <a:lnTo>
                    <a:pt x="7809452" y="583041"/>
                  </a:lnTo>
                  <a:lnTo>
                    <a:pt x="7785227" y="590550"/>
                  </a:lnTo>
                  <a:lnTo>
                    <a:pt x="63411" y="590550"/>
                  </a:lnTo>
                  <a:lnTo>
                    <a:pt x="28229" y="573994"/>
                  </a:lnTo>
                  <a:lnTo>
                    <a:pt x="4826" y="529828"/>
                  </a:lnTo>
                  <a:lnTo>
                    <a:pt x="0" y="492125"/>
                  </a:lnTo>
                  <a:lnTo>
                    <a:pt x="0" y="98425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5" name="object 15"/>
          <p:cNvGrpSpPr/>
          <p:nvPr/>
        </p:nvGrpSpPr>
        <p:grpSpPr>
          <a:xfrm>
            <a:off x="596900" y="4830698"/>
            <a:ext cx="7874000" cy="614680"/>
            <a:chOff x="596900" y="4830698"/>
            <a:chExt cx="7874000" cy="614680"/>
          </a:xfrm>
        </p:grpSpPr>
        <p:sp>
          <p:nvSpPr>
            <p:cNvPr id="16" name="object 16"/>
            <p:cNvSpPr/>
            <p:nvPr/>
          </p:nvSpPr>
          <p:spPr>
            <a:xfrm>
              <a:off x="609600" y="4843398"/>
              <a:ext cx="7848600" cy="589280"/>
            </a:xfrm>
            <a:custGeom>
              <a:avLst/>
              <a:gdLst/>
              <a:ahLst/>
              <a:cxnLst/>
              <a:rect l="l" t="t" r="r" b="b"/>
              <a:pathLst>
                <a:path w="7848600" h="589279">
                  <a:moveTo>
                    <a:pt x="7785227" y="0"/>
                  </a:moveTo>
                  <a:lnTo>
                    <a:pt x="63411" y="0"/>
                  </a:lnTo>
                  <a:lnTo>
                    <a:pt x="50983" y="1914"/>
                  </a:lnTo>
                  <a:lnTo>
                    <a:pt x="18567" y="28828"/>
                  </a:lnTo>
                  <a:lnTo>
                    <a:pt x="1229" y="78942"/>
                  </a:lnTo>
                  <a:lnTo>
                    <a:pt x="0" y="98170"/>
                  </a:lnTo>
                  <a:lnTo>
                    <a:pt x="0" y="490854"/>
                  </a:lnTo>
                  <a:lnTo>
                    <a:pt x="10651" y="545361"/>
                  </a:lnTo>
                  <a:lnTo>
                    <a:pt x="39146" y="581580"/>
                  </a:lnTo>
                  <a:lnTo>
                    <a:pt x="63411" y="589026"/>
                  </a:lnTo>
                  <a:lnTo>
                    <a:pt x="7785227" y="589026"/>
                  </a:lnTo>
                  <a:lnTo>
                    <a:pt x="7820374" y="572577"/>
                  </a:lnTo>
                  <a:lnTo>
                    <a:pt x="7843758" y="528447"/>
                  </a:lnTo>
                  <a:lnTo>
                    <a:pt x="7848600" y="490854"/>
                  </a:lnTo>
                  <a:lnTo>
                    <a:pt x="7848600" y="98170"/>
                  </a:lnTo>
                  <a:lnTo>
                    <a:pt x="7837937" y="43771"/>
                  </a:lnTo>
                  <a:lnTo>
                    <a:pt x="7809452" y="7508"/>
                  </a:lnTo>
                  <a:lnTo>
                    <a:pt x="7785227" y="0"/>
                  </a:lnTo>
                  <a:close/>
                </a:path>
              </a:pathLst>
            </a:custGeom>
            <a:solidFill>
              <a:srgbClr val="003C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609600" y="4843398"/>
              <a:ext cx="7848600" cy="589280"/>
            </a:xfrm>
            <a:custGeom>
              <a:avLst/>
              <a:gdLst/>
              <a:ahLst/>
              <a:cxnLst/>
              <a:rect l="l" t="t" r="r" b="b"/>
              <a:pathLst>
                <a:path w="7848600" h="589279">
                  <a:moveTo>
                    <a:pt x="0" y="98170"/>
                  </a:moveTo>
                  <a:lnTo>
                    <a:pt x="10651" y="43771"/>
                  </a:lnTo>
                  <a:lnTo>
                    <a:pt x="39146" y="7508"/>
                  </a:lnTo>
                  <a:lnTo>
                    <a:pt x="63411" y="0"/>
                  </a:lnTo>
                  <a:lnTo>
                    <a:pt x="7785227" y="0"/>
                  </a:lnTo>
                  <a:lnTo>
                    <a:pt x="7820374" y="16555"/>
                  </a:lnTo>
                  <a:lnTo>
                    <a:pt x="7843758" y="60642"/>
                  </a:lnTo>
                  <a:lnTo>
                    <a:pt x="7848600" y="98170"/>
                  </a:lnTo>
                  <a:lnTo>
                    <a:pt x="7848600" y="490854"/>
                  </a:lnTo>
                  <a:lnTo>
                    <a:pt x="7837937" y="545361"/>
                  </a:lnTo>
                  <a:lnTo>
                    <a:pt x="7809452" y="581580"/>
                  </a:lnTo>
                  <a:lnTo>
                    <a:pt x="7785227" y="589026"/>
                  </a:lnTo>
                  <a:lnTo>
                    <a:pt x="63411" y="589026"/>
                  </a:lnTo>
                  <a:lnTo>
                    <a:pt x="28229" y="572577"/>
                  </a:lnTo>
                  <a:lnTo>
                    <a:pt x="4826" y="528447"/>
                  </a:lnTo>
                  <a:lnTo>
                    <a:pt x="0" y="490854"/>
                  </a:lnTo>
                  <a:lnTo>
                    <a:pt x="0" y="98170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8" name="object 18"/>
          <p:cNvGrpSpPr/>
          <p:nvPr/>
        </p:nvGrpSpPr>
        <p:grpSpPr>
          <a:xfrm>
            <a:off x="596900" y="5494401"/>
            <a:ext cx="7874000" cy="614680"/>
            <a:chOff x="596900" y="5494401"/>
            <a:chExt cx="7874000" cy="614680"/>
          </a:xfrm>
        </p:grpSpPr>
        <p:sp>
          <p:nvSpPr>
            <p:cNvPr id="19" name="object 19"/>
            <p:cNvSpPr/>
            <p:nvPr/>
          </p:nvSpPr>
          <p:spPr>
            <a:xfrm>
              <a:off x="609600" y="5507101"/>
              <a:ext cx="7848600" cy="589280"/>
            </a:xfrm>
            <a:custGeom>
              <a:avLst/>
              <a:gdLst/>
              <a:ahLst/>
              <a:cxnLst/>
              <a:rect l="l" t="t" r="r" b="b"/>
              <a:pathLst>
                <a:path w="7848600" h="589279">
                  <a:moveTo>
                    <a:pt x="7785227" y="0"/>
                  </a:moveTo>
                  <a:lnTo>
                    <a:pt x="63411" y="0"/>
                  </a:lnTo>
                  <a:lnTo>
                    <a:pt x="50983" y="1895"/>
                  </a:lnTo>
                  <a:lnTo>
                    <a:pt x="18567" y="28702"/>
                  </a:lnTo>
                  <a:lnTo>
                    <a:pt x="1229" y="78836"/>
                  </a:lnTo>
                  <a:lnTo>
                    <a:pt x="0" y="98094"/>
                  </a:lnTo>
                  <a:lnTo>
                    <a:pt x="0" y="490740"/>
                  </a:lnTo>
                  <a:lnTo>
                    <a:pt x="10651" y="545197"/>
                  </a:lnTo>
                  <a:lnTo>
                    <a:pt x="39146" y="581428"/>
                  </a:lnTo>
                  <a:lnTo>
                    <a:pt x="63411" y="588899"/>
                  </a:lnTo>
                  <a:lnTo>
                    <a:pt x="7785227" y="588899"/>
                  </a:lnTo>
                  <a:lnTo>
                    <a:pt x="7820374" y="572407"/>
                  </a:lnTo>
                  <a:lnTo>
                    <a:pt x="7843758" y="528305"/>
                  </a:lnTo>
                  <a:lnTo>
                    <a:pt x="7848600" y="490740"/>
                  </a:lnTo>
                  <a:lnTo>
                    <a:pt x="7848600" y="98094"/>
                  </a:lnTo>
                  <a:lnTo>
                    <a:pt x="7837937" y="43645"/>
                  </a:lnTo>
                  <a:lnTo>
                    <a:pt x="7809452" y="7445"/>
                  </a:lnTo>
                  <a:lnTo>
                    <a:pt x="7785227" y="0"/>
                  </a:lnTo>
                  <a:close/>
                </a:path>
              </a:pathLst>
            </a:custGeom>
            <a:solidFill>
              <a:srgbClr val="003C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609600" y="5507101"/>
              <a:ext cx="7848600" cy="589280"/>
            </a:xfrm>
            <a:custGeom>
              <a:avLst/>
              <a:gdLst/>
              <a:ahLst/>
              <a:cxnLst/>
              <a:rect l="l" t="t" r="r" b="b"/>
              <a:pathLst>
                <a:path w="7848600" h="589279">
                  <a:moveTo>
                    <a:pt x="0" y="98094"/>
                  </a:moveTo>
                  <a:lnTo>
                    <a:pt x="10651" y="43645"/>
                  </a:lnTo>
                  <a:lnTo>
                    <a:pt x="39146" y="7445"/>
                  </a:lnTo>
                  <a:lnTo>
                    <a:pt x="63411" y="0"/>
                  </a:lnTo>
                  <a:lnTo>
                    <a:pt x="7785227" y="0"/>
                  </a:lnTo>
                  <a:lnTo>
                    <a:pt x="7820374" y="16448"/>
                  </a:lnTo>
                  <a:lnTo>
                    <a:pt x="7843758" y="60521"/>
                  </a:lnTo>
                  <a:lnTo>
                    <a:pt x="7848600" y="98094"/>
                  </a:lnTo>
                  <a:lnTo>
                    <a:pt x="7848600" y="490740"/>
                  </a:lnTo>
                  <a:lnTo>
                    <a:pt x="7837937" y="545199"/>
                  </a:lnTo>
                  <a:lnTo>
                    <a:pt x="7809452" y="581428"/>
                  </a:lnTo>
                  <a:lnTo>
                    <a:pt x="7785227" y="588899"/>
                  </a:lnTo>
                  <a:lnTo>
                    <a:pt x="63411" y="588899"/>
                  </a:lnTo>
                  <a:lnTo>
                    <a:pt x="28229" y="572407"/>
                  </a:lnTo>
                  <a:lnTo>
                    <a:pt x="4826" y="528300"/>
                  </a:lnTo>
                  <a:lnTo>
                    <a:pt x="0" y="490740"/>
                  </a:lnTo>
                  <a:lnTo>
                    <a:pt x="0" y="98094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680719" y="1613992"/>
            <a:ext cx="7569834" cy="43446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695325" algn="l"/>
              </a:tabLst>
            </a:pP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Q1:	Cộng tác là gì</a:t>
            </a:r>
            <a:r>
              <a:rPr sz="22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?</a:t>
            </a:r>
            <a:endParaRPr sz="2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0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tabLst>
                <a:tab pos="695325" algn="l"/>
              </a:tabLst>
            </a:pP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Q2:	Các thành phần của HTTT cộng</a:t>
            </a:r>
            <a:r>
              <a:rPr sz="2200" spc="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FFFFFF"/>
                </a:solidFill>
                <a:latin typeface="Arial"/>
                <a:cs typeface="Arial"/>
              </a:rPr>
              <a:t>tác?</a:t>
            </a:r>
            <a:endParaRPr sz="2200">
              <a:latin typeface="Arial"/>
              <a:cs typeface="Arial"/>
            </a:endParaRPr>
          </a:p>
          <a:p>
            <a:pPr marL="695325" marR="5080" indent="-683260">
              <a:lnSpc>
                <a:spcPts val="2380"/>
              </a:lnSpc>
              <a:spcBef>
                <a:spcPts val="1785"/>
              </a:spcBef>
              <a:tabLst>
                <a:tab pos="695325" algn="l"/>
              </a:tabLst>
            </a:pP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Q3:	</a:t>
            </a:r>
            <a:r>
              <a:rPr sz="2200" spc="-10" dirty="0">
                <a:solidFill>
                  <a:srgbClr val="FFFFFF"/>
                </a:solidFill>
                <a:latin typeface="Arial"/>
                <a:cs typeface="Arial"/>
              </a:rPr>
              <a:t>Sử 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dụng hệ cộng tác như thế nào để tăng thông tin liên  lạc trong đội làm</a:t>
            </a:r>
            <a:r>
              <a:rPr sz="2200" spc="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việc?</a:t>
            </a:r>
            <a:endParaRPr sz="2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485"/>
              </a:spcBef>
              <a:tabLst>
                <a:tab pos="695325" algn="l"/>
              </a:tabLst>
            </a:pP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Q4	</a:t>
            </a:r>
            <a:r>
              <a:rPr sz="2200" spc="-10" dirty="0">
                <a:solidFill>
                  <a:srgbClr val="FFFFFF"/>
                </a:solidFill>
                <a:latin typeface="Arial"/>
                <a:cs typeface="Arial"/>
              </a:rPr>
              <a:t>Sử 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dụng hệ cộng tác để quản lý nội</a:t>
            </a:r>
            <a:r>
              <a:rPr sz="2200" spc="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dung?</a:t>
            </a:r>
            <a:endParaRPr sz="2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tabLst>
                <a:tab pos="772795" algn="l"/>
              </a:tabLst>
            </a:pP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Q5:	Sử dụng Microsoft SharePoint cho đội dự</a:t>
            </a:r>
            <a:r>
              <a:rPr sz="2200" spc="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án?</a:t>
            </a:r>
            <a:endParaRPr sz="2200">
              <a:latin typeface="Arial"/>
              <a:cs typeface="Arial"/>
            </a:endParaRPr>
          </a:p>
          <a:p>
            <a:pPr marL="12700" marR="146050">
              <a:lnSpc>
                <a:spcPct val="197900"/>
              </a:lnSpc>
              <a:spcBef>
                <a:spcPts val="10"/>
              </a:spcBef>
              <a:tabLst>
                <a:tab pos="695325" algn="l"/>
                <a:tab pos="772795" algn="l"/>
              </a:tabLst>
            </a:pP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Q6:		Các doanh nghiệp </a:t>
            </a:r>
            <a:r>
              <a:rPr sz="2200" dirty="0">
                <a:solidFill>
                  <a:srgbClr val="FFFFFF"/>
                </a:solidFill>
                <a:latin typeface="Arial"/>
                <a:cs typeface="Arial"/>
              </a:rPr>
              <a:t>sử 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dụng hệ cộng tác như thế nào?  Q7:	2025?</a:t>
            </a:r>
            <a:endParaRPr sz="2200">
              <a:latin typeface="Arial"/>
              <a:cs typeface="Arial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533400" y="533400"/>
            <a:ext cx="8001000" cy="990600"/>
          </a:xfrm>
          <a:custGeom>
            <a:avLst/>
            <a:gdLst/>
            <a:ahLst/>
            <a:cxnLst/>
            <a:rect l="l" t="t" r="r" b="b"/>
            <a:pathLst>
              <a:path w="8001000" h="990600">
                <a:moveTo>
                  <a:pt x="8001000" y="0"/>
                </a:moveTo>
                <a:lnTo>
                  <a:pt x="0" y="0"/>
                </a:lnTo>
                <a:lnTo>
                  <a:pt x="0" y="990600"/>
                </a:lnTo>
                <a:lnTo>
                  <a:pt x="8001000" y="990600"/>
                </a:lnTo>
                <a:lnTo>
                  <a:pt x="8001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>
            <a:spLocks noGrp="1"/>
          </p:cNvSpPr>
          <p:nvPr>
            <p:ph type="title"/>
          </p:nvPr>
        </p:nvSpPr>
        <p:spPr>
          <a:xfrm>
            <a:off x="533400" y="533400"/>
            <a:ext cx="8001000" cy="990600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24003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890"/>
              </a:spcBef>
            </a:pPr>
            <a:r>
              <a:rPr sz="3200" b="0" dirty="0">
                <a:latin typeface="Arial"/>
                <a:cs typeface="Arial"/>
              </a:rPr>
              <a:t>Câu </a:t>
            </a:r>
            <a:r>
              <a:rPr sz="3200" b="0" spc="-5" dirty="0">
                <a:latin typeface="Arial"/>
                <a:cs typeface="Arial"/>
              </a:rPr>
              <a:t>hỏi nghiên</a:t>
            </a:r>
            <a:r>
              <a:rPr sz="3200" b="0" spc="-35" dirty="0">
                <a:latin typeface="Arial"/>
                <a:cs typeface="Arial"/>
              </a:rPr>
              <a:t> </a:t>
            </a:r>
            <a:r>
              <a:rPr sz="3200" b="0" spc="5" dirty="0">
                <a:latin typeface="Arial"/>
                <a:cs typeface="Arial"/>
              </a:rPr>
              <a:t>cứu</a:t>
            </a:r>
            <a:endParaRPr sz="3200">
              <a:latin typeface="Arial"/>
              <a:cs typeface="Arial"/>
            </a:endParaRPr>
          </a:p>
        </p:txBody>
      </p:sp>
      <p:sp>
        <p:nvSpPr>
          <p:cNvPr id="24" name="object 24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dirty="0"/>
              <a:t>2-</a:t>
            </a:r>
            <a:fld id="{81D60167-4931-47E6-BA6A-407CBD079E47}" type="slidenum">
              <a:rPr dirty="0"/>
              <a:t>5</a:t>
            </a:fld>
            <a:endParaRPr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96900" y="1587500"/>
            <a:ext cx="7950200" cy="2735580"/>
            <a:chOff x="596900" y="1587500"/>
            <a:chExt cx="7950200" cy="2735580"/>
          </a:xfrm>
        </p:grpSpPr>
        <p:sp>
          <p:nvSpPr>
            <p:cNvPr id="3" name="object 3"/>
            <p:cNvSpPr/>
            <p:nvPr/>
          </p:nvSpPr>
          <p:spPr>
            <a:xfrm>
              <a:off x="609600" y="1600200"/>
              <a:ext cx="7924800" cy="1304925"/>
            </a:xfrm>
            <a:custGeom>
              <a:avLst/>
              <a:gdLst/>
              <a:ahLst/>
              <a:cxnLst/>
              <a:rect l="l" t="t" r="r" b="b"/>
              <a:pathLst>
                <a:path w="7924800" h="1304925">
                  <a:moveTo>
                    <a:pt x="7776464" y="0"/>
                  </a:moveTo>
                  <a:lnTo>
                    <a:pt x="148336" y="0"/>
                  </a:lnTo>
                  <a:lnTo>
                    <a:pt x="119259" y="4210"/>
                  </a:lnTo>
                  <a:lnTo>
                    <a:pt x="66036" y="36540"/>
                  </a:lnTo>
                  <a:lnTo>
                    <a:pt x="24924" y="96857"/>
                  </a:lnTo>
                  <a:lnTo>
                    <a:pt x="11293" y="134270"/>
                  </a:lnTo>
                  <a:lnTo>
                    <a:pt x="2877" y="174875"/>
                  </a:lnTo>
                  <a:lnTo>
                    <a:pt x="0" y="217550"/>
                  </a:lnTo>
                  <a:lnTo>
                    <a:pt x="0" y="1087374"/>
                  </a:lnTo>
                  <a:lnTo>
                    <a:pt x="2877" y="1130049"/>
                  </a:lnTo>
                  <a:lnTo>
                    <a:pt x="11293" y="1170654"/>
                  </a:lnTo>
                  <a:lnTo>
                    <a:pt x="24924" y="1208067"/>
                  </a:lnTo>
                  <a:lnTo>
                    <a:pt x="66036" y="1268384"/>
                  </a:lnTo>
                  <a:lnTo>
                    <a:pt x="119259" y="1300714"/>
                  </a:lnTo>
                  <a:lnTo>
                    <a:pt x="148336" y="1304925"/>
                  </a:lnTo>
                  <a:lnTo>
                    <a:pt x="7776464" y="1304925"/>
                  </a:lnTo>
                  <a:lnTo>
                    <a:pt x="7833248" y="1288383"/>
                  </a:lnTo>
                  <a:lnTo>
                    <a:pt x="7881366" y="1241171"/>
                  </a:lnTo>
                  <a:lnTo>
                    <a:pt x="7913512" y="1170654"/>
                  </a:lnTo>
                  <a:lnTo>
                    <a:pt x="7921924" y="1130049"/>
                  </a:lnTo>
                  <a:lnTo>
                    <a:pt x="7924800" y="1087374"/>
                  </a:lnTo>
                  <a:lnTo>
                    <a:pt x="7924800" y="217550"/>
                  </a:lnTo>
                  <a:lnTo>
                    <a:pt x="7921924" y="174875"/>
                  </a:lnTo>
                  <a:lnTo>
                    <a:pt x="7913512" y="134270"/>
                  </a:lnTo>
                  <a:lnTo>
                    <a:pt x="7899886" y="96857"/>
                  </a:lnTo>
                  <a:lnTo>
                    <a:pt x="7858777" y="36540"/>
                  </a:lnTo>
                  <a:lnTo>
                    <a:pt x="7805552" y="4210"/>
                  </a:lnTo>
                  <a:lnTo>
                    <a:pt x="7776464" y="0"/>
                  </a:lnTo>
                  <a:close/>
                </a:path>
              </a:pathLst>
            </a:custGeom>
            <a:solidFill>
              <a:srgbClr val="003C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09600" y="1600200"/>
              <a:ext cx="7924800" cy="1304925"/>
            </a:xfrm>
            <a:custGeom>
              <a:avLst/>
              <a:gdLst/>
              <a:ahLst/>
              <a:cxnLst/>
              <a:rect l="l" t="t" r="r" b="b"/>
              <a:pathLst>
                <a:path w="7924800" h="1304925">
                  <a:moveTo>
                    <a:pt x="0" y="217550"/>
                  </a:moveTo>
                  <a:lnTo>
                    <a:pt x="2877" y="174875"/>
                  </a:lnTo>
                  <a:lnTo>
                    <a:pt x="11293" y="134270"/>
                  </a:lnTo>
                  <a:lnTo>
                    <a:pt x="24924" y="96857"/>
                  </a:lnTo>
                  <a:lnTo>
                    <a:pt x="66036" y="36540"/>
                  </a:lnTo>
                  <a:lnTo>
                    <a:pt x="119259" y="4210"/>
                  </a:lnTo>
                  <a:lnTo>
                    <a:pt x="148336" y="0"/>
                  </a:lnTo>
                  <a:lnTo>
                    <a:pt x="7776464" y="0"/>
                  </a:lnTo>
                  <a:lnTo>
                    <a:pt x="7833248" y="16541"/>
                  </a:lnTo>
                  <a:lnTo>
                    <a:pt x="7881366" y="63753"/>
                  </a:lnTo>
                  <a:lnTo>
                    <a:pt x="7913512" y="134270"/>
                  </a:lnTo>
                  <a:lnTo>
                    <a:pt x="7921924" y="174875"/>
                  </a:lnTo>
                  <a:lnTo>
                    <a:pt x="7924800" y="217550"/>
                  </a:lnTo>
                  <a:lnTo>
                    <a:pt x="7924800" y="268717"/>
                  </a:lnTo>
                  <a:lnTo>
                    <a:pt x="7924800" y="319883"/>
                  </a:lnTo>
                  <a:lnTo>
                    <a:pt x="7924800" y="1087374"/>
                  </a:lnTo>
                  <a:lnTo>
                    <a:pt x="7921924" y="1130049"/>
                  </a:lnTo>
                  <a:lnTo>
                    <a:pt x="7913512" y="1170654"/>
                  </a:lnTo>
                  <a:lnTo>
                    <a:pt x="7899886" y="1208067"/>
                  </a:lnTo>
                  <a:lnTo>
                    <a:pt x="7858777" y="1268384"/>
                  </a:lnTo>
                  <a:lnTo>
                    <a:pt x="7805552" y="1300714"/>
                  </a:lnTo>
                  <a:lnTo>
                    <a:pt x="7776464" y="1304925"/>
                  </a:lnTo>
                  <a:lnTo>
                    <a:pt x="148336" y="1304925"/>
                  </a:lnTo>
                  <a:lnTo>
                    <a:pt x="91567" y="1288383"/>
                  </a:lnTo>
                  <a:lnTo>
                    <a:pt x="43446" y="1241171"/>
                  </a:lnTo>
                  <a:lnTo>
                    <a:pt x="11293" y="1170654"/>
                  </a:lnTo>
                  <a:lnTo>
                    <a:pt x="2877" y="1130049"/>
                  </a:lnTo>
                  <a:lnTo>
                    <a:pt x="0" y="1087374"/>
                  </a:lnTo>
                  <a:lnTo>
                    <a:pt x="0" y="1036207"/>
                  </a:lnTo>
                  <a:lnTo>
                    <a:pt x="0" y="985041"/>
                  </a:lnTo>
                  <a:lnTo>
                    <a:pt x="0" y="268717"/>
                  </a:lnTo>
                  <a:lnTo>
                    <a:pt x="0" y="217550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09600" y="2971800"/>
              <a:ext cx="6415151" cy="133832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09600" y="2971800"/>
              <a:ext cx="6415405" cy="1338580"/>
            </a:xfrm>
            <a:custGeom>
              <a:avLst/>
              <a:gdLst/>
              <a:ahLst/>
              <a:cxnLst/>
              <a:rect l="l" t="t" r="r" b="b"/>
              <a:pathLst>
                <a:path w="6415405" h="1338579">
                  <a:moveTo>
                    <a:pt x="0" y="223012"/>
                  </a:moveTo>
                  <a:lnTo>
                    <a:pt x="2328" y="179292"/>
                  </a:lnTo>
                  <a:lnTo>
                    <a:pt x="9139" y="137668"/>
                  </a:lnTo>
                  <a:lnTo>
                    <a:pt x="20172" y="99282"/>
                  </a:lnTo>
                  <a:lnTo>
                    <a:pt x="53454" y="37451"/>
                  </a:lnTo>
                  <a:lnTo>
                    <a:pt x="96540" y="4323"/>
                  </a:lnTo>
                  <a:lnTo>
                    <a:pt x="120078" y="0"/>
                  </a:lnTo>
                  <a:lnTo>
                    <a:pt x="6295008" y="0"/>
                  </a:lnTo>
                  <a:lnTo>
                    <a:pt x="6340967" y="16970"/>
                  </a:lnTo>
                  <a:lnTo>
                    <a:pt x="6379972" y="65277"/>
                  </a:lnTo>
                  <a:lnTo>
                    <a:pt x="6405927" y="137667"/>
                  </a:lnTo>
                  <a:lnTo>
                    <a:pt x="6412708" y="179292"/>
                  </a:lnTo>
                  <a:lnTo>
                    <a:pt x="6415024" y="223012"/>
                  </a:lnTo>
                  <a:lnTo>
                    <a:pt x="6415025" y="272584"/>
                  </a:lnTo>
                  <a:lnTo>
                    <a:pt x="6415028" y="322156"/>
                  </a:lnTo>
                  <a:lnTo>
                    <a:pt x="6415033" y="371728"/>
                  </a:lnTo>
                  <a:lnTo>
                    <a:pt x="6415040" y="421299"/>
                  </a:lnTo>
                  <a:lnTo>
                    <a:pt x="6415047" y="470870"/>
                  </a:lnTo>
                  <a:lnTo>
                    <a:pt x="6415056" y="520441"/>
                  </a:lnTo>
                  <a:lnTo>
                    <a:pt x="6415066" y="570010"/>
                  </a:lnTo>
                  <a:lnTo>
                    <a:pt x="6415076" y="619579"/>
                  </a:lnTo>
                  <a:lnTo>
                    <a:pt x="6415087" y="669147"/>
                  </a:lnTo>
                  <a:lnTo>
                    <a:pt x="6415098" y="718713"/>
                  </a:lnTo>
                  <a:lnTo>
                    <a:pt x="6415108" y="768278"/>
                  </a:lnTo>
                  <a:lnTo>
                    <a:pt x="6415118" y="817842"/>
                  </a:lnTo>
                  <a:lnTo>
                    <a:pt x="6415127" y="867404"/>
                  </a:lnTo>
                  <a:lnTo>
                    <a:pt x="6415134" y="916964"/>
                  </a:lnTo>
                  <a:lnTo>
                    <a:pt x="6415141" y="966523"/>
                  </a:lnTo>
                  <a:lnTo>
                    <a:pt x="6415146" y="1016080"/>
                  </a:lnTo>
                  <a:lnTo>
                    <a:pt x="6415149" y="1065634"/>
                  </a:lnTo>
                  <a:lnTo>
                    <a:pt x="6415151" y="1115187"/>
                  </a:lnTo>
                  <a:lnTo>
                    <a:pt x="6412815" y="1158924"/>
                  </a:lnTo>
                  <a:lnTo>
                    <a:pt x="6405991" y="1200578"/>
                  </a:lnTo>
                  <a:lnTo>
                    <a:pt x="6394952" y="1238970"/>
                  </a:lnTo>
                  <a:lnTo>
                    <a:pt x="6361642" y="1300767"/>
                  </a:lnTo>
                  <a:lnTo>
                    <a:pt x="6318553" y="1333982"/>
                  </a:lnTo>
                  <a:lnTo>
                    <a:pt x="6295008" y="1338326"/>
                  </a:lnTo>
                  <a:lnTo>
                    <a:pt x="120078" y="1338326"/>
                  </a:lnTo>
                  <a:lnTo>
                    <a:pt x="74121" y="1321292"/>
                  </a:lnTo>
                  <a:lnTo>
                    <a:pt x="35166" y="1272920"/>
                  </a:lnTo>
                  <a:lnTo>
                    <a:pt x="9139" y="1200578"/>
                  </a:lnTo>
                  <a:lnTo>
                    <a:pt x="2328" y="1158924"/>
                  </a:lnTo>
                  <a:lnTo>
                    <a:pt x="0" y="1115187"/>
                  </a:lnTo>
                  <a:lnTo>
                    <a:pt x="0" y="1065634"/>
                  </a:lnTo>
                  <a:lnTo>
                    <a:pt x="0" y="1016080"/>
                  </a:lnTo>
                  <a:lnTo>
                    <a:pt x="0" y="272584"/>
                  </a:lnTo>
                  <a:lnTo>
                    <a:pt x="0" y="223012"/>
                  </a:lnTo>
                  <a:close/>
                </a:path>
              </a:pathLst>
            </a:custGeom>
            <a:ln w="25399">
              <a:solidFill>
                <a:srgbClr val="003CA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732231" y="1804542"/>
            <a:ext cx="7556500" cy="24168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solidFill>
                  <a:srgbClr val="FFFFFF"/>
                </a:solidFill>
                <a:latin typeface="Arial"/>
                <a:cs typeface="Arial"/>
              </a:rPr>
              <a:t>Sự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cộng </a:t>
            </a: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tác được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hình </a:t>
            </a: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thành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khi </a:t>
            </a: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từ 2 người trở  lên cùng làm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việc </a:t>
            </a: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để đạt được cùng mục</a:t>
            </a:r>
            <a:r>
              <a:rPr sz="2800" spc="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tiêu</a:t>
            </a:r>
            <a:endParaRPr sz="2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650">
              <a:latin typeface="Arial"/>
              <a:cs typeface="Arial"/>
            </a:endParaRPr>
          </a:p>
          <a:p>
            <a:pPr marL="12700" marR="1597660">
              <a:lnSpc>
                <a:spcPts val="3020"/>
              </a:lnSpc>
              <a:spcBef>
                <a:spcPts val="5"/>
              </a:spcBef>
            </a:pPr>
            <a:r>
              <a:rPr sz="2800" spc="-5" dirty="0">
                <a:solidFill>
                  <a:srgbClr val="00091E"/>
                </a:solidFill>
                <a:latin typeface="Arial"/>
                <a:cs typeface="Arial"/>
              </a:rPr>
              <a:t>Giao </a:t>
            </a:r>
            <a:r>
              <a:rPr sz="2800" dirty="0">
                <a:solidFill>
                  <a:srgbClr val="00091E"/>
                </a:solidFill>
                <a:latin typeface="Arial"/>
                <a:cs typeface="Arial"/>
              </a:rPr>
              <a:t>tiếp, </a:t>
            </a:r>
            <a:r>
              <a:rPr sz="2800" spc="-5" dirty="0">
                <a:solidFill>
                  <a:srgbClr val="00091E"/>
                </a:solidFill>
                <a:latin typeface="Arial"/>
                <a:cs typeface="Arial"/>
              </a:rPr>
              <a:t>chia </a:t>
            </a:r>
            <a:r>
              <a:rPr sz="2800" dirty="0">
                <a:solidFill>
                  <a:srgbClr val="00091E"/>
                </a:solidFill>
                <a:latin typeface="Arial"/>
                <a:cs typeface="Arial"/>
              </a:rPr>
              <a:t>sẻ </a:t>
            </a:r>
            <a:r>
              <a:rPr sz="2800" spc="-5" dirty="0">
                <a:solidFill>
                  <a:srgbClr val="00091E"/>
                </a:solidFill>
                <a:latin typeface="Arial"/>
                <a:cs typeface="Arial"/>
              </a:rPr>
              <a:t>thông tin, chia </a:t>
            </a:r>
            <a:r>
              <a:rPr sz="2800" dirty="0">
                <a:solidFill>
                  <a:srgbClr val="00091E"/>
                </a:solidFill>
                <a:latin typeface="Arial"/>
                <a:cs typeface="Arial"/>
              </a:rPr>
              <a:t>sẻ </a:t>
            </a:r>
            <a:r>
              <a:rPr sz="2800" spc="-5" dirty="0">
                <a:solidFill>
                  <a:srgbClr val="00091E"/>
                </a:solidFill>
                <a:latin typeface="Arial"/>
                <a:cs typeface="Arial"/>
              </a:rPr>
              <a:t>tri  </a:t>
            </a:r>
            <a:r>
              <a:rPr sz="2800" dirty="0">
                <a:solidFill>
                  <a:srgbClr val="00091E"/>
                </a:solidFill>
                <a:latin typeface="Arial"/>
                <a:cs typeface="Arial"/>
              </a:rPr>
              <a:t>thức, kết </a:t>
            </a:r>
            <a:r>
              <a:rPr sz="2800" spc="-5" dirty="0">
                <a:solidFill>
                  <a:srgbClr val="00091E"/>
                </a:solidFill>
                <a:latin typeface="Arial"/>
                <a:cs typeface="Arial"/>
              </a:rPr>
              <a:t>hợp </a:t>
            </a:r>
            <a:r>
              <a:rPr sz="2800" dirty="0">
                <a:solidFill>
                  <a:srgbClr val="00091E"/>
                </a:solidFill>
                <a:latin typeface="Arial"/>
                <a:cs typeface="Arial"/>
              </a:rPr>
              <a:t>các kỹ năng, </a:t>
            </a:r>
            <a:r>
              <a:rPr sz="2800" spc="-5" dirty="0">
                <a:solidFill>
                  <a:srgbClr val="00091E"/>
                </a:solidFill>
                <a:latin typeface="Arial"/>
                <a:cs typeface="Arial"/>
              </a:rPr>
              <a:t>chia</a:t>
            </a:r>
            <a:r>
              <a:rPr sz="2800" spc="-35" dirty="0">
                <a:solidFill>
                  <a:srgbClr val="00091E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00091E"/>
                </a:solidFill>
                <a:latin typeface="Arial"/>
                <a:cs typeface="Arial"/>
              </a:rPr>
              <a:t>sẻ</a:t>
            </a:r>
            <a:endParaRPr sz="2800">
              <a:latin typeface="Arial"/>
              <a:cs typeface="Arial"/>
            </a:endParaRPr>
          </a:p>
          <a:p>
            <a:pPr marL="12700">
              <a:lnSpc>
                <a:spcPts val="2985"/>
              </a:lnSpc>
            </a:pPr>
            <a:r>
              <a:rPr sz="2800" dirty="0">
                <a:solidFill>
                  <a:srgbClr val="00091E"/>
                </a:solidFill>
                <a:latin typeface="Arial"/>
                <a:cs typeface="Arial"/>
              </a:rPr>
              <a:t>thời gian</a:t>
            </a:r>
            <a:endParaRPr sz="2800"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596900" y="4546600"/>
            <a:ext cx="7950200" cy="1330325"/>
            <a:chOff x="596900" y="4546600"/>
            <a:chExt cx="7950200" cy="1330325"/>
          </a:xfrm>
        </p:grpSpPr>
        <p:sp>
          <p:nvSpPr>
            <p:cNvPr id="9" name="object 9"/>
            <p:cNvSpPr/>
            <p:nvPr/>
          </p:nvSpPr>
          <p:spPr>
            <a:xfrm>
              <a:off x="609600" y="4559300"/>
              <a:ext cx="7924800" cy="1304925"/>
            </a:xfrm>
            <a:custGeom>
              <a:avLst/>
              <a:gdLst/>
              <a:ahLst/>
              <a:cxnLst/>
              <a:rect l="l" t="t" r="r" b="b"/>
              <a:pathLst>
                <a:path w="7924800" h="1304925">
                  <a:moveTo>
                    <a:pt x="7776464" y="0"/>
                  </a:moveTo>
                  <a:lnTo>
                    <a:pt x="148336" y="0"/>
                  </a:lnTo>
                  <a:lnTo>
                    <a:pt x="119259" y="4210"/>
                  </a:lnTo>
                  <a:lnTo>
                    <a:pt x="66036" y="36540"/>
                  </a:lnTo>
                  <a:lnTo>
                    <a:pt x="24924" y="96857"/>
                  </a:lnTo>
                  <a:lnTo>
                    <a:pt x="11293" y="134270"/>
                  </a:lnTo>
                  <a:lnTo>
                    <a:pt x="2877" y="174875"/>
                  </a:lnTo>
                  <a:lnTo>
                    <a:pt x="0" y="217550"/>
                  </a:lnTo>
                  <a:lnTo>
                    <a:pt x="0" y="1087437"/>
                  </a:lnTo>
                  <a:lnTo>
                    <a:pt x="2877" y="1130065"/>
                  </a:lnTo>
                  <a:lnTo>
                    <a:pt x="11293" y="1170663"/>
                  </a:lnTo>
                  <a:lnTo>
                    <a:pt x="24924" y="1208095"/>
                  </a:lnTo>
                  <a:lnTo>
                    <a:pt x="66036" y="1268384"/>
                  </a:lnTo>
                  <a:lnTo>
                    <a:pt x="119259" y="1300707"/>
                  </a:lnTo>
                  <a:lnTo>
                    <a:pt x="148336" y="1304925"/>
                  </a:lnTo>
                  <a:lnTo>
                    <a:pt x="7776464" y="1304925"/>
                  </a:lnTo>
                  <a:lnTo>
                    <a:pt x="7833248" y="1288370"/>
                  </a:lnTo>
                  <a:lnTo>
                    <a:pt x="7881366" y="1241221"/>
                  </a:lnTo>
                  <a:lnTo>
                    <a:pt x="7913512" y="1170663"/>
                  </a:lnTo>
                  <a:lnTo>
                    <a:pt x="7921924" y="1130065"/>
                  </a:lnTo>
                  <a:lnTo>
                    <a:pt x="7924800" y="1087437"/>
                  </a:lnTo>
                  <a:lnTo>
                    <a:pt x="7924800" y="217550"/>
                  </a:lnTo>
                  <a:lnTo>
                    <a:pt x="7921924" y="174875"/>
                  </a:lnTo>
                  <a:lnTo>
                    <a:pt x="7913512" y="134270"/>
                  </a:lnTo>
                  <a:lnTo>
                    <a:pt x="7899886" y="96857"/>
                  </a:lnTo>
                  <a:lnTo>
                    <a:pt x="7858777" y="36540"/>
                  </a:lnTo>
                  <a:lnTo>
                    <a:pt x="7805552" y="4210"/>
                  </a:lnTo>
                  <a:lnTo>
                    <a:pt x="7776464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09600" y="4559300"/>
              <a:ext cx="7924800" cy="1304925"/>
            </a:xfrm>
            <a:custGeom>
              <a:avLst/>
              <a:gdLst/>
              <a:ahLst/>
              <a:cxnLst/>
              <a:rect l="l" t="t" r="r" b="b"/>
              <a:pathLst>
                <a:path w="7924800" h="1304925">
                  <a:moveTo>
                    <a:pt x="0" y="217550"/>
                  </a:moveTo>
                  <a:lnTo>
                    <a:pt x="2877" y="174875"/>
                  </a:lnTo>
                  <a:lnTo>
                    <a:pt x="11293" y="134270"/>
                  </a:lnTo>
                  <a:lnTo>
                    <a:pt x="24924" y="96857"/>
                  </a:lnTo>
                  <a:lnTo>
                    <a:pt x="66036" y="36540"/>
                  </a:lnTo>
                  <a:lnTo>
                    <a:pt x="119259" y="4210"/>
                  </a:lnTo>
                  <a:lnTo>
                    <a:pt x="148336" y="0"/>
                  </a:lnTo>
                  <a:lnTo>
                    <a:pt x="7776464" y="0"/>
                  </a:lnTo>
                  <a:lnTo>
                    <a:pt x="7833248" y="16541"/>
                  </a:lnTo>
                  <a:lnTo>
                    <a:pt x="7881366" y="63754"/>
                  </a:lnTo>
                  <a:lnTo>
                    <a:pt x="7913512" y="134270"/>
                  </a:lnTo>
                  <a:lnTo>
                    <a:pt x="7921924" y="174875"/>
                  </a:lnTo>
                  <a:lnTo>
                    <a:pt x="7924800" y="217550"/>
                  </a:lnTo>
                  <a:lnTo>
                    <a:pt x="7924800" y="268717"/>
                  </a:lnTo>
                  <a:lnTo>
                    <a:pt x="7924800" y="319883"/>
                  </a:lnTo>
                  <a:lnTo>
                    <a:pt x="7924800" y="1087437"/>
                  </a:lnTo>
                  <a:lnTo>
                    <a:pt x="7921924" y="1130065"/>
                  </a:lnTo>
                  <a:lnTo>
                    <a:pt x="7913512" y="1170663"/>
                  </a:lnTo>
                  <a:lnTo>
                    <a:pt x="7899886" y="1208095"/>
                  </a:lnTo>
                  <a:lnTo>
                    <a:pt x="7858777" y="1268384"/>
                  </a:lnTo>
                  <a:lnTo>
                    <a:pt x="7805552" y="1300707"/>
                  </a:lnTo>
                  <a:lnTo>
                    <a:pt x="7776464" y="1304925"/>
                  </a:lnTo>
                  <a:lnTo>
                    <a:pt x="148336" y="1304925"/>
                  </a:lnTo>
                  <a:lnTo>
                    <a:pt x="91567" y="1288370"/>
                  </a:lnTo>
                  <a:lnTo>
                    <a:pt x="43446" y="1241221"/>
                  </a:lnTo>
                  <a:lnTo>
                    <a:pt x="11293" y="1170663"/>
                  </a:lnTo>
                  <a:lnTo>
                    <a:pt x="2877" y="1130065"/>
                  </a:lnTo>
                  <a:lnTo>
                    <a:pt x="0" y="1087437"/>
                  </a:lnTo>
                  <a:lnTo>
                    <a:pt x="0" y="1036260"/>
                  </a:lnTo>
                  <a:lnTo>
                    <a:pt x="0" y="985085"/>
                  </a:lnTo>
                  <a:lnTo>
                    <a:pt x="0" y="268717"/>
                  </a:lnTo>
                  <a:lnTo>
                    <a:pt x="0" y="217550"/>
                  </a:lnTo>
                  <a:close/>
                </a:path>
              </a:pathLst>
            </a:custGeom>
            <a:ln w="25400">
              <a:solidFill>
                <a:srgbClr val="003CA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846833" y="4886325"/>
            <a:ext cx="545274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solidFill>
                  <a:srgbClr val="FFFFFF"/>
                </a:solidFill>
                <a:latin typeface="Arial"/>
                <a:cs typeface="Arial"/>
              </a:rPr>
              <a:t>Hợp </a:t>
            </a:r>
            <a:r>
              <a:rPr sz="3600" dirty="0">
                <a:solidFill>
                  <a:srgbClr val="FFFFFF"/>
                </a:solidFill>
                <a:latin typeface="Arial"/>
                <a:cs typeface="Arial"/>
              </a:rPr>
              <a:t>tác </a:t>
            </a:r>
            <a:r>
              <a:rPr sz="3600" spc="-5" dirty="0">
                <a:solidFill>
                  <a:srgbClr val="FFFFFF"/>
                </a:solidFill>
                <a:latin typeface="Arial"/>
                <a:cs typeface="Arial"/>
              </a:rPr>
              <a:t>khác </a:t>
            </a:r>
            <a:r>
              <a:rPr sz="3600" dirty="0">
                <a:solidFill>
                  <a:srgbClr val="FFFFFF"/>
                </a:solidFill>
                <a:latin typeface="Arial"/>
                <a:cs typeface="Arial"/>
              </a:rPr>
              <a:t>với </a:t>
            </a:r>
            <a:r>
              <a:rPr sz="3600" spc="-5" dirty="0">
                <a:solidFill>
                  <a:srgbClr val="FFFFFF"/>
                </a:solidFill>
                <a:latin typeface="Arial"/>
                <a:cs typeface="Arial"/>
              </a:rPr>
              <a:t>Cộng</a:t>
            </a:r>
            <a:r>
              <a:rPr sz="3600" spc="-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dirty="0">
                <a:solidFill>
                  <a:srgbClr val="FFFFFF"/>
                </a:solidFill>
                <a:latin typeface="Arial"/>
                <a:cs typeface="Arial"/>
              </a:rPr>
              <a:t>tác</a:t>
            </a:r>
            <a:endParaRPr sz="3600">
              <a:latin typeface="Arial"/>
              <a:cs typeface="Arial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dirty="0"/>
              <a:t>2-</a:t>
            </a:r>
            <a:fld id="{81D60167-4931-47E6-BA6A-407CBD079E47}" type="slidenum">
              <a:rPr dirty="0"/>
              <a:t>6</a:t>
            </a:fld>
            <a:endParaRPr dirty="0"/>
          </a:p>
        </p:txBody>
      </p:sp>
      <p:sp>
        <p:nvSpPr>
          <p:cNvPr id="14" name="object 14"/>
          <p:cNvSpPr/>
          <p:nvPr/>
        </p:nvSpPr>
        <p:spPr>
          <a:xfrm>
            <a:off x="7086600" y="2971800"/>
            <a:ext cx="1447800" cy="1447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Rectangle 16"/>
          <p:cNvSpPr/>
          <p:nvPr/>
        </p:nvSpPr>
        <p:spPr>
          <a:xfrm>
            <a:off x="972101" y="267628"/>
            <a:ext cx="668061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/>
              <a:t>2.1 </a:t>
            </a:r>
            <a:r>
              <a:rPr lang="en-US" sz="4400" dirty="0" err="1"/>
              <a:t>Giới</a:t>
            </a:r>
            <a:r>
              <a:rPr lang="en-US" sz="4400" dirty="0"/>
              <a:t> </a:t>
            </a:r>
            <a:r>
              <a:rPr lang="en-US" sz="4400" dirty="0" err="1"/>
              <a:t>thiệu</a:t>
            </a:r>
            <a:r>
              <a:rPr lang="en-US" sz="4400" dirty="0"/>
              <a:t> </a:t>
            </a:r>
            <a:r>
              <a:rPr lang="en-US" sz="4400" dirty="0" err="1"/>
              <a:t>về</a:t>
            </a:r>
            <a:r>
              <a:rPr lang="en-US" sz="4400" dirty="0"/>
              <a:t> </a:t>
            </a:r>
            <a:r>
              <a:rPr lang="en-US" sz="4400" dirty="0" err="1"/>
              <a:t>sự</a:t>
            </a:r>
            <a:r>
              <a:rPr lang="en-US" sz="4400" dirty="0"/>
              <a:t> </a:t>
            </a:r>
            <a:r>
              <a:rPr lang="en-US" sz="4400" dirty="0" err="1"/>
              <a:t>cộng</a:t>
            </a:r>
            <a:r>
              <a:rPr lang="en-US" sz="4400" dirty="0"/>
              <a:t> </a:t>
            </a:r>
            <a:r>
              <a:rPr lang="en-US" sz="4400" dirty="0" err="1"/>
              <a:t>tác</a:t>
            </a:r>
            <a:endParaRPr lang="en-US" sz="4400" dirty="0"/>
          </a:p>
        </p:txBody>
      </p:sp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Cộng</a:t>
            </a:r>
            <a:r>
              <a:rPr lang="en-US" dirty="0" smtClean="0"/>
              <a:t> </a:t>
            </a:r>
            <a:r>
              <a:rPr lang="en-US" dirty="0" err="1" smtClean="0"/>
              <a:t>tác</a:t>
            </a:r>
            <a:r>
              <a:rPr lang="en-US" dirty="0" smtClean="0"/>
              <a:t> </a:t>
            </a:r>
            <a:r>
              <a:rPr lang="en-US" dirty="0" err="1" smtClean="0"/>
              <a:t>là</a:t>
            </a:r>
            <a:r>
              <a:rPr lang="en-US" dirty="0" smtClean="0"/>
              <a:t> </a:t>
            </a:r>
            <a:r>
              <a:rPr lang="en-US" dirty="0" err="1" smtClean="0"/>
              <a:t>gì</a:t>
            </a:r>
            <a:r>
              <a:rPr lang="en-US" dirty="0" smtClean="0"/>
              <a:t>?</a:t>
            </a:r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49300" y="1587500"/>
            <a:ext cx="6142355" cy="4027804"/>
            <a:chOff x="749300" y="1587500"/>
            <a:chExt cx="6142355" cy="4027804"/>
          </a:xfrm>
        </p:grpSpPr>
        <p:sp>
          <p:nvSpPr>
            <p:cNvPr id="3" name="object 3"/>
            <p:cNvSpPr/>
            <p:nvPr/>
          </p:nvSpPr>
          <p:spPr>
            <a:xfrm>
              <a:off x="4038472" y="5358060"/>
              <a:ext cx="2853055" cy="257175"/>
            </a:xfrm>
            <a:custGeom>
              <a:avLst/>
              <a:gdLst/>
              <a:ahLst/>
              <a:cxnLst/>
              <a:rect l="l" t="t" r="r" b="b"/>
              <a:pathLst>
                <a:path w="2853054" h="257175">
                  <a:moveTo>
                    <a:pt x="224460" y="0"/>
                  </a:moveTo>
                  <a:lnTo>
                    <a:pt x="213740" y="3625"/>
                  </a:lnTo>
                  <a:lnTo>
                    <a:pt x="0" y="128339"/>
                  </a:lnTo>
                  <a:lnTo>
                    <a:pt x="213740" y="253028"/>
                  </a:lnTo>
                  <a:lnTo>
                    <a:pt x="224460" y="256698"/>
                  </a:lnTo>
                  <a:lnTo>
                    <a:pt x="235394" y="255987"/>
                  </a:lnTo>
                  <a:lnTo>
                    <a:pt x="245280" y="251227"/>
                  </a:lnTo>
                  <a:lnTo>
                    <a:pt x="252856" y="242753"/>
                  </a:lnTo>
                  <a:lnTo>
                    <a:pt x="256482" y="232041"/>
                  </a:lnTo>
                  <a:lnTo>
                    <a:pt x="255762" y="221111"/>
                  </a:lnTo>
                  <a:lnTo>
                    <a:pt x="251017" y="211226"/>
                  </a:lnTo>
                  <a:lnTo>
                    <a:pt x="242569" y="203650"/>
                  </a:lnTo>
                  <a:lnTo>
                    <a:pt x="162400" y="156914"/>
                  </a:lnTo>
                  <a:lnTo>
                    <a:pt x="56641" y="156914"/>
                  </a:lnTo>
                  <a:lnTo>
                    <a:pt x="56641" y="99764"/>
                  </a:lnTo>
                  <a:lnTo>
                    <a:pt x="162400" y="99764"/>
                  </a:lnTo>
                  <a:lnTo>
                    <a:pt x="242569" y="53028"/>
                  </a:lnTo>
                  <a:lnTo>
                    <a:pt x="251017" y="45452"/>
                  </a:lnTo>
                  <a:lnTo>
                    <a:pt x="255762" y="35565"/>
                  </a:lnTo>
                  <a:lnTo>
                    <a:pt x="256482" y="24632"/>
                  </a:lnTo>
                  <a:lnTo>
                    <a:pt x="252856" y="13912"/>
                  </a:lnTo>
                  <a:lnTo>
                    <a:pt x="245280" y="5464"/>
                  </a:lnTo>
                  <a:lnTo>
                    <a:pt x="235394" y="720"/>
                  </a:lnTo>
                  <a:lnTo>
                    <a:pt x="224460" y="0"/>
                  </a:lnTo>
                  <a:close/>
                </a:path>
                <a:path w="2853054" h="257175">
                  <a:moveTo>
                    <a:pt x="162400" y="99764"/>
                  </a:moveTo>
                  <a:lnTo>
                    <a:pt x="56641" y="99764"/>
                  </a:lnTo>
                  <a:lnTo>
                    <a:pt x="56641" y="156914"/>
                  </a:lnTo>
                  <a:lnTo>
                    <a:pt x="162400" y="156914"/>
                  </a:lnTo>
                  <a:lnTo>
                    <a:pt x="155646" y="152977"/>
                  </a:lnTo>
                  <a:lnTo>
                    <a:pt x="71119" y="152977"/>
                  </a:lnTo>
                  <a:lnTo>
                    <a:pt x="71119" y="103701"/>
                  </a:lnTo>
                  <a:lnTo>
                    <a:pt x="155646" y="103701"/>
                  </a:lnTo>
                  <a:lnTo>
                    <a:pt x="162400" y="99764"/>
                  </a:lnTo>
                  <a:close/>
                </a:path>
                <a:path w="2853054" h="257175">
                  <a:moveTo>
                    <a:pt x="2852801" y="99764"/>
                  </a:moveTo>
                  <a:lnTo>
                    <a:pt x="162400" y="99764"/>
                  </a:lnTo>
                  <a:lnTo>
                    <a:pt x="113383" y="128339"/>
                  </a:lnTo>
                  <a:lnTo>
                    <a:pt x="162400" y="156914"/>
                  </a:lnTo>
                  <a:lnTo>
                    <a:pt x="2852801" y="156914"/>
                  </a:lnTo>
                  <a:lnTo>
                    <a:pt x="2852801" y="99764"/>
                  </a:lnTo>
                  <a:close/>
                </a:path>
                <a:path w="2853054" h="257175">
                  <a:moveTo>
                    <a:pt x="71119" y="103701"/>
                  </a:moveTo>
                  <a:lnTo>
                    <a:pt x="71119" y="152977"/>
                  </a:lnTo>
                  <a:lnTo>
                    <a:pt x="113383" y="128339"/>
                  </a:lnTo>
                  <a:lnTo>
                    <a:pt x="71119" y="103701"/>
                  </a:lnTo>
                  <a:close/>
                </a:path>
                <a:path w="2853054" h="257175">
                  <a:moveTo>
                    <a:pt x="113383" y="128339"/>
                  </a:moveTo>
                  <a:lnTo>
                    <a:pt x="71119" y="152977"/>
                  </a:lnTo>
                  <a:lnTo>
                    <a:pt x="155646" y="152977"/>
                  </a:lnTo>
                  <a:lnTo>
                    <a:pt x="113383" y="128339"/>
                  </a:lnTo>
                  <a:close/>
                </a:path>
                <a:path w="2853054" h="257175">
                  <a:moveTo>
                    <a:pt x="155646" y="103701"/>
                  </a:moveTo>
                  <a:lnTo>
                    <a:pt x="71119" y="103701"/>
                  </a:lnTo>
                  <a:lnTo>
                    <a:pt x="113383" y="128339"/>
                  </a:lnTo>
                  <a:lnTo>
                    <a:pt x="155646" y="103701"/>
                  </a:lnTo>
                  <a:close/>
                </a:path>
              </a:pathLst>
            </a:custGeom>
            <a:solidFill>
              <a:srgbClr val="0066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62000" y="1600200"/>
              <a:ext cx="3733800" cy="716280"/>
            </a:xfrm>
            <a:custGeom>
              <a:avLst/>
              <a:gdLst/>
              <a:ahLst/>
              <a:cxnLst/>
              <a:rect l="l" t="t" r="r" b="b"/>
              <a:pathLst>
                <a:path w="3733800" h="716280">
                  <a:moveTo>
                    <a:pt x="3697478" y="0"/>
                  </a:moveTo>
                  <a:lnTo>
                    <a:pt x="36372" y="0"/>
                  </a:lnTo>
                  <a:lnTo>
                    <a:pt x="29241" y="1381"/>
                  </a:lnTo>
                  <a:lnTo>
                    <a:pt x="6113" y="31873"/>
                  </a:lnTo>
                  <a:lnTo>
                    <a:pt x="0" y="71627"/>
                  </a:lnTo>
                  <a:lnTo>
                    <a:pt x="0" y="644398"/>
                  </a:lnTo>
                  <a:lnTo>
                    <a:pt x="6113" y="684081"/>
                  </a:lnTo>
                  <a:lnTo>
                    <a:pt x="29241" y="714625"/>
                  </a:lnTo>
                  <a:lnTo>
                    <a:pt x="36372" y="716026"/>
                  </a:lnTo>
                  <a:lnTo>
                    <a:pt x="3697478" y="716026"/>
                  </a:lnTo>
                  <a:lnTo>
                    <a:pt x="3727692" y="684081"/>
                  </a:lnTo>
                  <a:lnTo>
                    <a:pt x="3733800" y="644398"/>
                  </a:lnTo>
                  <a:lnTo>
                    <a:pt x="3733800" y="71627"/>
                  </a:lnTo>
                  <a:lnTo>
                    <a:pt x="3727692" y="31873"/>
                  </a:lnTo>
                  <a:lnTo>
                    <a:pt x="3704593" y="1381"/>
                  </a:lnTo>
                  <a:lnTo>
                    <a:pt x="3697478" y="0"/>
                  </a:lnTo>
                  <a:close/>
                </a:path>
              </a:pathLst>
            </a:custGeom>
            <a:solidFill>
              <a:srgbClr val="002D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62000" y="1600200"/>
              <a:ext cx="3733800" cy="716280"/>
            </a:xfrm>
            <a:custGeom>
              <a:avLst/>
              <a:gdLst/>
              <a:ahLst/>
              <a:cxnLst/>
              <a:rect l="l" t="t" r="r" b="b"/>
              <a:pathLst>
                <a:path w="3733800" h="716280">
                  <a:moveTo>
                    <a:pt x="0" y="71627"/>
                  </a:moveTo>
                  <a:lnTo>
                    <a:pt x="6113" y="31873"/>
                  </a:lnTo>
                  <a:lnTo>
                    <a:pt x="29241" y="1381"/>
                  </a:lnTo>
                  <a:lnTo>
                    <a:pt x="36372" y="0"/>
                  </a:lnTo>
                  <a:lnTo>
                    <a:pt x="3697478" y="0"/>
                  </a:lnTo>
                  <a:lnTo>
                    <a:pt x="3727692" y="31873"/>
                  </a:lnTo>
                  <a:lnTo>
                    <a:pt x="3733800" y="71627"/>
                  </a:lnTo>
                  <a:lnTo>
                    <a:pt x="3733800" y="644398"/>
                  </a:lnTo>
                  <a:lnTo>
                    <a:pt x="3727692" y="684081"/>
                  </a:lnTo>
                  <a:lnTo>
                    <a:pt x="3704593" y="714625"/>
                  </a:lnTo>
                  <a:lnTo>
                    <a:pt x="3697478" y="716026"/>
                  </a:lnTo>
                  <a:lnTo>
                    <a:pt x="36372" y="716026"/>
                  </a:lnTo>
                  <a:lnTo>
                    <a:pt x="6113" y="684081"/>
                  </a:lnTo>
                  <a:lnTo>
                    <a:pt x="0" y="644398"/>
                  </a:lnTo>
                  <a:lnTo>
                    <a:pt x="0" y="71627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1278382" y="1737105"/>
            <a:ext cx="27863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Một 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người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thực</a:t>
            </a:r>
            <a:r>
              <a:rPr sz="2400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hiện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749300" y="2617851"/>
            <a:ext cx="3759200" cy="824230"/>
            <a:chOff x="749300" y="2617851"/>
            <a:chExt cx="3759200" cy="824230"/>
          </a:xfrm>
        </p:grpSpPr>
        <p:sp>
          <p:nvSpPr>
            <p:cNvPr id="8" name="object 8"/>
            <p:cNvSpPr/>
            <p:nvPr/>
          </p:nvSpPr>
          <p:spPr>
            <a:xfrm>
              <a:off x="762000" y="2630551"/>
              <a:ext cx="3733800" cy="798830"/>
            </a:xfrm>
            <a:custGeom>
              <a:avLst/>
              <a:gdLst/>
              <a:ahLst/>
              <a:cxnLst/>
              <a:rect l="l" t="t" r="r" b="b"/>
              <a:pathLst>
                <a:path w="3733800" h="798829">
                  <a:moveTo>
                    <a:pt x="3697478" y="0"/>
                  </a:moveTo>
                  <a:lnTo>
                    <a:pt x="36372" y="0"/>
                  </a:lnTo>
                  <a:lnTo>
                    <a:pt x="29241" y="1543"/>
                  </a:lnTo>
                  <a:lnTo>
                    <a:pt x="6113" y="35518"/>
                  </a:lnTo>
                  <a:lnTo>
                    <a:pt x="0" y="79756"/>
                  </a:lnTo>
                  <a:lnTo>
                    <a:pt x="0" y="718565"/>
                  </a:lnTo>
                  <a:lnTo>
                    <a:pt x="6113" y="762910"/>
                  </a:lnTo>
                  <a:lnTo>
                    <a:pt x="29241" y="796905"/>
                  </a:lnTo>
                  <a:lnTo>
                    <a:pt x="36372" y="798449"/>
                  </a:lnTo>
                  <a:lnTo>
                    <a:pt x="3697478" y="798449"/>
                  </a:lnTo>
                  <a:lnTo>
                    <a:pt x="3727692" y="762910"/>
                  </a:lnTo>
                  <a:lnTo>
                    <a:pt x="3733800" y="718565"/>
                  </a:lnTo>
                  <a:lnTo>
                    <a:pt x="3733800" y="79756"/>
                  </a:lnTo>
                  <a:lnTo>
                    <a:pt x="3727692" y="35518"/>
                  </a:lnTo>
                  <a:lnTo>
                    <a:pt x="3704593" y="1543"/>
                  </a:lnTo>
                  <a:lnTo>
                    <a:pt x="3697478" y="0"/>
                  </a:lnTo>
                  <a:close/>
                </a:path>
              </a:pathLst>
            </a:custGeom>
            <a:solidFill>
              <a:srgbClr val="002D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62000" y="2630551"/>
              <a:ext cx="3733800" cy="798830"/>
            </a:xfrm>
            <a:custGeom>
              <a:avLst/>
              <a:gdLst/>
              <a:ahLst/>
              <a:cxnLst/>
              <a:rect l="l" t="t" r="r" b="b"/>
              <a:pathLst>
                <a:path w="3733800" h="798829">
                  <a:moveTo>
                    <a:pt x="0" y="79756"/>
                  </a:moveTo>
                  <a:lnTo>
                    <a:pt x="6113" y="35518"/>
                  </a:lnTo>
                  <a:lnTo>
                    <a:pt x="29241" y="1543"/>
                  </a:lnTo>
                  <a:lnTo>
                    <a:pt x="36372" y="0"/>
                  </a:lnTo>
                  <a:lnTo>
                    <a:pt x="3697478" y="0"/>
                  </a:lnTo>
                  <a:lnTo>
                    <a:pt x="3727692" y="35518"/>
                  </a:lnTo>
                  <a:lnTo>
                    <a:pt x="3733800" y="79756"/>
                  </a:lnTo>
                  <a:lnTo>
                    <a:pt x="3733800" y="718565"/>
                  </a:lnTo>
                  <a:lnTo>
                    <a:pt x="3727692" y="762910"/>
                  </a:lnTo>
                  <a:lnTo>
                    <a:pt x="3704593" y="796905"/>
                  </a:lnTo>
                  <a:lnTo>
                    <a:pt x="3697478" y="798449"/>
                  </a:lnTo>
                  <a:lnTo>
                    <a:pt x="36372" y="798449"/>
                  </a:lnTo>
                  <a:lnTo>
                    <a:pt x="6113" y="762910"/>
                  </a:lnTo>
                  <a:lnTo>
                    <a:pt x="0" y="718565"/>
                  </a:lnTo>
                  <a:lnTo>
                    <a:pt x="0" y="79756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955039" y="2644266"/>
            <a:ext cx="3347085" cy="720725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640715" marR="5080" indent="-628650">
              <a:lnSpc>
                <a:spcPts val="2590"/>
              </a:lnSpc>
              <a:spcBef>
                <a:spcPts val="425"/>
              </a:spcBef>
            </a:pP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Những người khác nhận  xét và đánh</a:t>
            </a:r>
            <a:r>
              <a:rPr sz="24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giá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749300" y="3797300"/>
            <a:ext cx="3759200" cy="671830"/>
            <a:chOff x="749300" y="3797300"/>
            <a:chExt cx="3759200" cy="671830"/>
          </a:xfrm>
        </p:grpSpPr>
        <p:sp>
          <p:nvSpPr>
            <p:cNvPr id="12" name="object 12"/>
            <p:cNvSpPr/>
            <p:nvPr/>
          </p:nvSpPr>
          <p:spPr>
            <a:xfrm>
              <a:off x="762000" y="3810000"/>
              <a:ext cx="3733800" cy="646430"/>
            </a:xfrm>
            <a:custGeom>
              <a:avLst/>
              <a:gdLst/>
              <a:ahLst/>
              <a:cxnLst/>
              <a:rect l="l" t="t" r="r" b="b"/>
              <a:pathLst>
                <a:path w="3733800" h="646429">
                  <a:moveTo>
                    <a:pt x="3696589" y="0"/>
                  </a:moveTo>
                  <a:lnTo>
                    <a:pt x="37223" y="0"/>
                  </a:lnTo>
                  <a:lnTo>
                    <a:pt x="29929" y="1260"/>
                  </a:lnTo>
                  <a:lnTo>
                    <a:pt x="2835" y="39878"/>
                  </a:lnTo>
                  <a:lnTo>
                    <a:pt x="0" y="64643"/>
                  </a:lnTo>
                  <a:lnTo>
                    <a:pt x="0" y="581532"/>
                  </a:lnTo>
                  <a:lnTo>
                    <a:pt x="10909" y="627126"/>
                  </a:lnTo>
                  <a:lnTo>
                    <a:pt x="37223" y="646049"/>
                  </a:lnTo>
                  <a:lnTo>
                    <a:pt x="3696589" y="646049"/>
                  </a:lnTo>
                  <a:lnTo>
                    <a:pt x="3727531" y="617323"/>
                  </a:lnTo>
                  <a:lnTo>
                    <a:pt x="3733800" y="581532"/>
                  </a:lnTo>
                  <a:lnTo>
                    <a:pt x="3733800" y="64643"/>
                  </a:lnTo>
                  <a:lnTo>
                    <a:pt x="3722878" y="18923"/>
                  </a:lnTo>
                  <a:lnTo>
                    <a:pt x="3696589" y="0"/>
                  </a:lnTo>
                  <a:close/>
                </a:path>
              </a:pathLst>
            </a:custGeom>
            <a:solidFill>
              <a:srgbClr val="002D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762000" y="3810000"/>
              <a:ext cx="3733800" cy="646430"/>
            </a:xfrm>
            <a:custGeom>
              <a:avLst/>
              <a:gdLst/>
              <a:ahLst/>
              <a:cxnLst/>
              <a:rect l="l" t="t" r="r" b="b"/>
              <a:pathLst>
                <a:path w="3733800" h="646429">
                  <a:moveTo>
                    <a:pt x="0" y="64643"/>
                  </a:moveTo>
                  <a:lnTo>
                    <a:pt x="10909" y="18923"/>
                  </a:lnTo>
                  <a:lnTo>
                    <a:pt x="37223" y="0"/>
                  </a:lnTo>
                  <a:lnTo>
                    <a:pt x="3696589" y="0"/>
                  </a:lnTo>
                  <a:lnTo>
                    <a:pt x="3727531" y="28745"/>
                  </a:lnTo>
                  <a:lnTo>
                    <a:pt x="3733800" y="64643"/>
                  </a:lnTo>
                  <a:lnTo>
                    <a:pt x="3733800" y="581532"/>
                  </a:lnTo>
                  <a:lnTo>
                    <a:pt x="3722878" y="627126"/>
                  </a:lnTo>
                  <a:lnTo>
                    <a:pt x="3696589" y="646049"/>
                  </a:lnTo>
                  <a:lnTo>
                    <a:pt x="37223" y="646049"/>
                  </a:lnTo>
                  <a:lnTo>
                    <a:pt x="6257" y="617323"/>
                  </a:lnTo>
                  <a:lnTo>
                    <a:pt x="0" y="581532"/>
                  </a:lnTo>
                  <a:lnTo>
                    <a:pt x="0" y="64643"/>
                  </a:lnTo>
                  <a:close/>
                </a:path>
              </a:pathLst>
            </a:custGeom>
            <a:ln w="253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1352803" y="3912489"/>
            <a:ext cx="25520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Thực 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hiện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thay</a:t>
            </a:r>
            <a:r>
              <a:rPr sz="2400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đổi</a:t>
            </a:r>
            <a:endParaRPr sz="240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334000" y="3276600"/>
            <a:ext cx="3124200" cy="1752600"/>
          </a:xfrm>
          <a:custGeom>
            <a:avLst/>
            <a:gdLst/>
            <a:ahLst/>
            <a:cxnLst/>
            <a:rect l="l" t="t" r="r" b="b"/>
            <a:pathLst>
              <a:path w="3124200" h="1752600">
                <a:moveTo>
                  <a:pt x="1562100" y="0"/>
                </a:moveTo>
                <a:lnTo>
                  <a:pt x="0" y="876300"/>
                </a:lnTo>
                <a:lnTo>
                  <a:pt x="1562100" y="1752600"/>
                </a:lnTo>
                <a:lnTo>
                  <a:pt x="3124200" y="876300"/>
                </a:lnTo>
                <a:lnTo>
                  <a:pt x="1562100" y="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876800" y="1576450"/>
            <a:ext cx="3733800" cy="1167130"/>
          </a:xfrm>
          <a:custGeom>
            <a:avLst/>
            <a:gdLst/>
            <a:ahLst/>
            <a:cxnLst/>
            <a:rect l="l" t="t" r="r" b="b"/>
            <a:pathLst>
              <a:path w="3733800" h="1167130">
                <a:moveTo>
                  <a:pt x="3695700" y="0"/>
                </a:moveTo>
                <a:lnTo>
                  <a:pt x="38100" y="0"/>
                </a:lnTo>
                <a:lnTo>
                  <a:pt x="30660" y="2248"/>
                </a:lnTo>
                <a:lnTo>
                  <a:pt x="6429" y="51917"/>
                </a:lnTo>
                <a:lnTo>
                  <a:pt x="746" y="93759"/>
                </a:lnTo>
                <a:lnTo>
                  <a:pt x="0" y="116586"/>
                </a:lnTo>
                <a:lnTo>
                  <a:pt x="0" y="1050036"/>
                </a:lnTo>
                <a:lnTo>
                  <a:pt x="2921" y="1094739"/>
                </a:lnTo>
                <a:lnTo>
                  <a:pt x="11175" y="1132586"/>
                </a:lnTo>
                <a:lnTo>
                  <a:pt x="38100" y="1166749"/>
                </a:lnTo>
                <a:lnTo>
                  <a:pt x="3695700" y="1166749"/>
                </a:lnTo>
                <a:lnTo>
                  <a:pt x="3722624" y="1132586"/>
                </a:lnTo>
                <a:lnTo>
                  <a:pt x="3730879" y="1094740"/>
                </a:lnTo>
                <a:lnTo>
                  <a:pt x="3733800" y="1050036"/>
                </a:lnTo>
                <a:lnTo>
                  <a:pt x="3733800" y="116586"/>
                </a:lnTo>
                <a:lnTo>
                  <a:pt x="3730879" y="71993"/>
                </a:lnTo>
                <a:lnTo>
                  <a:pt x="3722624" y="34162"/>
                </a:lnTo>
                <a:lnTo>
                  <a:pt x="369570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4960111" y="1609471"/>
            <a:ext cx="3481704" cy="1050290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12700" marR="5080" algn="just">
              <a:lnSpc>
                <a:spcPct val="90000"/>
              </a:lnSpc>
              <a:spcBef>
                <a:spcPts val="385"/>
              </a:spcBef>
            </a:pPr>
            <a:r>
              <a:rPr sz="2400" spc="-5" dirty="0">
                <a:solidFill>
                  <a:srgbClr val="FFFF00"/>
                </a:solidFill>
                <a:latin typeface="Arial"/>
                <a:cs typeface="Arial"/>
              </a:rPr>
              <a:t>Tốn nhiều </a:t>
            </a:r>
            <a:r>
              <a:rPr sz="2400" dirty="0">
                <a:solidFill>
                  <a:srgbClr val="FFFF00"/>
                </a:solidFill>
                <a:latin typeface="Arial"/>
                <a:cs typeface="Arial"/>
              </a:rPr>
              <a:t>thời </a:t>
            </a:r>
            <a:r>
              <a:rPr sz="2400" spc="-5" dirty="0">
                <a:solidFill>
                  <a:srgbClr val="FFFF00"/>
                </a:solidFill>
                <a:latin typeface="Arial"/>
                <a:cs typeface="Arial"/>
              </a:rPr>
              <a:t>gian để có  </a:t>
            </a:r>
            <a:r>
              <a:rPr sz="2400" dirty="0">
                <a:solidFill>
                  <a:srgbClr val="FFFF00"/>
                </a:solidFill>
                <a:latin typeface="Arial"/>
                <a:cs typeface="Arial"/>
              </a:rPr>
              <a:t>thể </a:t>
            </a:r>
            <a:r>
              <a:rPr sz="2400" spc="-10" dirty="0">
                <a:solidFill>
                  <a:srgbClr val="FFFF00"/>
                </a:solidFill>
                <a:latin typeface="Arial"/>
                <a:cs typeface="Arial"/>
              </a:rPr>
              <a:t>xây </a:t>
            </a:r>
            <a:r>
              <a:rPr sz="2400" spc="-5" dirty="0">
                <a:solidFill>
                  <a:srgbClr val="FFFF00"/>
                </a:solidFill>
                <a:latin typeface="Arial"/>
                <a:cs typeface="Arial"/>
              </a:rPr>
              <a:t>dựng nhóm </a:t>
            </a:r>
            <a:r>
              <a:rPr sz="2400" dirty="0">
                <a:solidFill>
                  <a:srgbClr val="FFFF00"/>
                </a:solidFill>
                <a:latin typeface="Arial"/>
                <a:cs typeface="Arial"/>
              </a:rPr>
              <a:t>cộng  tác</a:t>
            </a:r>
            <a:endParaRPr sz="240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533400" y="533400"/>
            <a:ext cx="8001000" cy="990600"/>
          </a:xfrm>
          <a:custGeom>
            <a:avLst/>
            <a:gdLst/>
            <a:ahLst/>
            <a:cxnLst/>
            <a:rect l="l" t="t" r="r" b="b"/>
            <a:pathLst>
              <a:path w="8001000" h="990600">
                <a:moveTo>
                  <a:pt x="8001000" y="0"/>
                </a:moveTo>
                <a:lnTo>
                  <a:pt x="0" y="0"/>
                </a:lnTo>
                <a:lnTo>
                  <a:pt x="0" y="990600"/>
                </a:lnTo>
                <a:lnTo>
                  <a:pt x="8001000" y="990600"/>
                </a:lnTo>
                <a:lnTo>
                  <a:pt x="8001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xfrm>
            <a:off x="533400" y="533400"/>
            <a:ext cx="8001000" cy="990600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24003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890"/>
              </a:spcBef>
            </a:pPr>
            <a:r>
              <a:rPr sz="3200" b="0" dirty="0">
                <a:latin typeface="Arial"/>
                <a:cs typeface="Arial"/>
              </a:rPr>
              <a:t>Tầm </a:t>
            </a:r>
            <a:r>
              <a:rPr sz="3200" b="0" spc="-5" dirty="0">
                <a:latin typeface="Arial"/>
                <a:cs typeface="Arial"/>
              </a:rPr>
              <a:t>quan </a:t>
            </a:r>
            <a:r>
              <a:rPr sz="3200" b="0" dirty="0">
                <a:latin typeface="Arial"/>
                <a:cs typeface="Arial"/>
              </a:rPr>
              <a:t>trọng của </a:t>
            </a:r>
            <a:r>
              <a:rPr sz="3200" b="0" spc="-5" dirty="0">
                <a:latin typeface="Arial"/>
                <a:cs typeface="Arial"/>
              </a:rPr>
              <a:t>phản</a:t>
            </a:r>
            <a:r>
              <a:rPr sz="3200" b="0" spc="-114" dirty="0">
                <a:latin typeface="Arial"/>
                <a:cs typeface="Arial"/>
              </a:rPr>
              <a:t> </a:t>
            </a:r>
            <a:r>
              <a:rPr sz="3200" b="0" spc="-5" dirty="0">
                <a:latin typeface="Arial"/>
                <a:cs typeface="Arial"/>
              </a:rPr>
              <a:t>hồi</a:t>
            </a:r>
            <a:endParaRPr sz="3200">
              <a:latin typeface="Arial"/>
              <a:cs typeface="Arial"/>
            </a:endParaRPr>
          </a:p>
        </p:txBody>
      </p:sp>
      <p:sp>
        <p:nvSpPr>
          <p:cNvPr id="37" name="object 37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dirty="0"/>
              <a:t>2-</a:t>
            </a:r>
            <a:fld id="{81D60167-4931-47E6-BA6A-407CBD079E47}" type="slidenum">
              <a:rPr dirty="0"/>
              <a:t>7</a:t>
            </a:fld>
            <a:endParaRPr dirty="0"/>
          </a:p>
        </p:txBody>
      </p:sp>
      <p:sp>
        <p:nvSpPr>
          <p:cNvPr id="20" name="object 20"/>
          <p:cNvSpPr txBox="1"/>
          <p:nvPr/>
        </p:nvSpPr>
        <p:spPr>
          <a:xfrm>
            <a:off x="6202426" y="3907612"/>
            <a:ext cx="146431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Thay</a:t>
            </a:r>
            <a:r>
              <a:rPr sz="2400" b="1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đổi?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1130300" y="4924425"/>
            <a:ext cx="5756275" cy="955675"/>
            <a:chOff x="1130300" y="4924425"/>
            <a:chExt cx="5756275" cy="955675"/>
          </a:xfrm>
        </p:grpSpPr>
        <p:sp>
          <p:nvSpPr>
            <p:cNvPr id="22" name="object 22"/>
            <p:cNvSpPr/>
            <p:nvPr/>
          </p:nvSpPr>
          <p:spPr>
            <a:xfrm>
              <a:off x="6858000" y="4953000"/>
              <a:ext cx="0" cy="503555"/>
            </a:xfrm>
            <a:custGeom>
              <a:avLst/>
              <a:gdLst/>
              <a:ahLst/>
              <a:cxnLst/>
              <a:rect l="l" t="t" r="r" b="b"/>
              <a:pathLst>
                <a:path h="503554">
                  <a:moveTo>
                    <a:pt x="0" y="503300"/>
                  </a:moveTo>
                  <a:lnTo>
                    <a:pt x="0" y="0"/>
                  </a:lnTo>
                </a:path>
              </a:pathLst>
            </a:custGeom>
            <a:ln w="57150">
              <a:solidFill>
                <a:srgbClr val="0066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143000" y="5029200"/>
              <a:ext cx="2895600" cy="838200"/>
            </a:xfrm>
            <a:custGeom>
              <a:avLst/>
              <a:gdLst/>
              <a:ahLst/>
              <a:cxnLst/>
              <a:rect l="l" t="t" r="r" b="b"/>
              <a:pathLst>
                <a:path w="2895600" h="838200">
                  <a:moveTo>
                    <a:pt x="2429764" y="0"/>
                  </a:moveTo>
                  <a:lnTo>
                    <a:pt x="465836" y="0"/>
                  </a:lnTo>
                  <a:lnTo>
                    <a:pt x="415073" y="2458"/>
                  </a:lnTo>
                  <a:lnTo>
                    <a:pt x="365894" y="9663"/>
                  </a:lnTo>
                  <a:lnTo>
                    <a:pt x="318585" y="21360"/>
                  </a:lnTo>
                  <a:lnTo>
                    <a:pt x="273427" y="37293"/>
                  </a:lnTo>
                  <a:lnTo>
                    <a:pt x="230707" y="57206"/>
                  </a:lnTo>
                  <a:lnTo>
                    <a:pt x="190707" y="80845"/>
                  </a:lnTo>
                  <a:lnTo>
                    <a:pt x="153711" y="107953"/>
                  </a:lnTo>
                  <a:lnTo>
                    <a:pt x="120005" y="138277"/>
                  </a:lnTo>
                  <a:lnTo>
                    <a:pt x="89871" y="171559"/>
                  </a:lnTo>
                  <a:lnTo>
                    <a:pt x="63594" y="207546"/>
                  </a:lnTo>
                  <a:lnTo>
                    <a:pt x="41457" y="245981"/>
                  </a:lnTo>
                  <a:lnTo>
                    <a:pt x="23745" y="286609"/>
                  </a:lnTo>
                  <a:lnTo>
                    <a:pt x="10743" y="329175"/>
                  </a:lnTo>
                  <a:lnTo>
                    <a:pt x="2733" y="373424"/>
                  </a:lnTo>
                  <a:lnTo>
                    <a:pt x="0" y="419100"/>
                  </a:lnTo>
                  <a:lnTo>
                    <a:pt x="2733" y="464764"/>
                  </a:lnTo>
                  <a:lnTo>
                    <a:pt x="10743" y="509005"/>
                  </a:lnTo>
                  <a:lnTo>
                    <a:pt x="23745" y="551566"/>
                  </a:lnTo>
                  <a:lnTo>
                    <a:pt x="41457" y="592191"/>
                  </a:lnTo>
                  <a:lnTo>
                    <a:pt x="63594" y="630625"/>
                  </a:lnTo>
                  <a:lnTo>
                    <a:pt x="89871" y="666612"/>
                  </a:lnTo>
                  <a:lnTo>
                    <a:pt x="120005" y="699897"/>
                  </a:lnTo>
                  <a:lnTo>
                    <a:pt x="153711" y="730224"/>
                  </a:lnTo>
                  <a:lnTo>
                    <a:pt x="190707" y="757336"/>
                  </a:lnTo>
                  <a:lnTo>
                    <a:pt x="230707" y="780979"/>
                  </a:lnTo>
                  <a:lnTo>
                    <a:pt x="273427" y="800896"/>
                  </a:lnTo>
                  <a:lnTo>
                    <a:pt x="318585" y="816833"/>
                  </a:lnTo>
                  <a:lnTo>
                    <a:pt x="365894" y="828533"/>
                  </a:lnTo>
                  <a:lnTo>
                    <a:pt x="415073" y="835740"/>
                  </a:lnTo>
                  <a:lnTo>
                    <a:pt x="465836" y="838200"/>
                  </a:lnTo>
                  <a:lnTo>
                    <a:pt x="2429764" y="838200"/>
                  </a:lnTo>
                  <a:lnTo>
                    <a:pt x="2480526" y="835740"/>
                  </a:lnTo>
                  <a:lnTo>
                    <a:pt x="2529705" y="828533"/>
                  </a:lnTo>
                  <a:lnTo>
                    <a:pt x="2577014" y="816833"/>
                  </a:lnTo>
                  <a:lnTo>
                    <a:pt x="2622172" y="800896"/>
                  </a:lnTo>
                  <a:lnTo>
                    <a:pt x="2664892" y="780979"/>
                  </a:lnTo>
                  <a:lnTo>
                    <a:pt x="2704892" y="757336"/>
                  </a:lnTo>
                  <a:lnTo>
                    <a:pt x="2741888" y="730224"/>
                  </a:lnTo>
                  <a:lnTo>
                    <a:pt x="2775594" y="699897"/>
                  </a:lnTo>
                  <a:lnTo>
                    <a:pt x="2805728" y="666612"/>
                  </a:lnTo>
                  <a:lnTo>
                    <a:pt x="2832005" y="630625"/>
                  </a:lnTo>
                  <a:lnTo>
                    <a:pt x="2854142" y="592191"/>
                  </a:lnTo>
                  <a:lnTo>
                    <a:pt x="2871854" y="551566"/>
                  </a:lnTo>
                  <a:lnTo>
                    <a:pt x="2884856" y="509005"/>
                  </a:lnTo>
                  <a:lnTo>
                    <a:pt x="2892866" y="464764"/>
                  </a:lnTo>
                  <a:lnTo>
                    <a:pt x="2895600" y="419100"/>
                  </a:lnTo>
                  <a:lnTo>
                    <a:pt x="2892866" y="373424"/>
                  </a:lnTo>
                  <a:lnTo>
                    <a:pt x="2884856" y="329175"/>
                  </a:lnTo>
                  <a:lnTo>
                    <a:pt x="2871854" y="286609"/>
                  </a:lnTo>
                  <a:lnTo>
                    <a:pt x="2854142" y="245981"/>
                  </a:lnTo>
                  <a:lnTo>
                    <a:pt x="2832005" y="207546"/>
                  </a:lnTo>
                  <a:lnTo>
                    <a:pt x="2805728" y="171559"/>
                  </a:lnTo>
                  <a:lnTo>
                    <a:pt x="2775594" y="138277"/>
                  </a:lnTo>
                  <a:lnTo>
                    <a:pt x="2741888" y="107953"/>
                  </a:lnTo>
                  <a:lnTo>
                    <a:pt x="2704892" y="80845"/>
                  </a:lnTo>
                  <a:lnTo>
                    <a:pt x="2664892" y="57206"/>
                  </a:lnTo>
                  <a:lnTo>
                    <a:pt x="2622172" y="37293"/>
                  </a:lnTo>
                  <a:lnTo>
                    <a:pt x="2577014" y="21360"/>
                  </a:lnTo>
                  <a:lnTo>
                    <a:pt x="2529705" y="9663"/>
                  </a:lnTo>
                  <a:lnTo>
                    <a:pt x="2480526" y="2458"/>
                  </a:lnTo>
                  <a:lnTo>
                    <a:pt x="2429764" y="0"/>
                  </a:lnTo>
                  <a:close/>
                </a:path>
              </a:pathLst>
            </a:custGeom>
            <a:solidFill>
              <a:srgbClr val="3337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143000" y="5029200"/>
              <a:ext cx="2895600" cy="838200"/>
            </a:xfrm>
            <a:custGeom>
              <a:avLst/>
              <a:gdLst/>
              <a:ahLst/>
              <a:cxnLst/>
              <a:rect l="l" t="t" r="r" b="b"/>
              <a:pathLst>
                <a:path w="2895600" h="838200">
                  <a:moveTo>
                    <a:pt x="465836" y="0"/>
                  </a:moveTo>
                  <a:lnTo>
                    <a:pt x="2429764" y="0"/>
                  </a:lnTo>
                  <a:lnTo>
                    <a:pt x="2480526" y="2458"/>
                  </a:lnTo>
                  <a:lnTo>
                    <a:pt x="2529705" y="9663"/>
                  </a:lnTo>
                  <a:lnTo>
                    <a:pt x="2577014" y="21360"/>
                  </a:lnTo>
                  <a:lnTo>
                    <a:pt x="2622172" y="37293"/>
                  </a:lnTo>
                  <a:lnTo>
                    <a:pt x="2664892" y="57206"/>
                  </a:lnTo>
                  <a:lnTo>
                    <a:pt x="2704892" y="80845"/>
                  </a:lnTo>
                  <a:lnTo>
                    <a:pt x="2741888" y="107953"/>
                  </a:lnTo>
                  <a:lnTo>
                    <a:pt x="2775594" y="138277"/>
                  </a:lnTo>
                  <a:lnTo>
                    <a:pt x="2805728" y="171559"/>
                  </a:lnTo>
                  <a:lnTo>
                    <a:pt x="2832005" y="207546"/>
                  </a:lnTo>
                  <a:lnTo>
                    <a:pt x="2854142" y="245981"/>
                  </a:lnTo>
                  <a:lnTo>
                    <a:pt x="2871854" y="286609"/>
                  </a:lnTo>
                  <a:lnTo>
                    <a:pt x="2884856" y="329175"/>
                  </a:lnTo>
                  <a:lnTo>
                    <a:pt x="2892866" y="373424"/>
                  </a:lnTo>
                  <a:lnTo>
                    <a:pt x="2895600" y="419100"/>
                  </a:lnTo>
                  <a:lnTo>
                    <a:pt x="2892866" y="464764"/>
                  </a:lnTo>
                  <a:lnTo>
                    <a:pt x="2884856" y="509005"/>
                  </a:lnTo>
                  <a:lnTo>
                    <a:pt x="2871854" y="551566"/>
                  </a:lnTo>
                  <a:lnTo>
                    <a:pt x="2854142" y="592191"/>
                  </a:lnTo>
                  <a:lnTo>
                    <a:pt x="2832005" y="630625"/>
                  </a:lnTo>
                  <a:lnTo>
                    <a:pt x="2805728" y="666612"/>
                  </a:lnTo>
                  <a:lnTo>
                    <a:pt x="2775594" y="699897"/>
                  </a:lnTo>
                  <a:lnTo>
                    <a:pt x="2741888" y="730224"/>
                  </a:lnTo>
                  <a:lnTo>
                    <a:pt x="2704892" y="757336"/>
                  </a:lnTo>
                  <a:lnTo>
                    <a:pt x="2664892" y="780979"/>
                  </a:lnTo>
                  <a:lnTo>
                    <a:pt x="2622172" y="800896"/>
                  </a:lnTo>
                  <a:lnTo>
                    <a:pt x="2577014" y="816833"/>
                  </a:lnTo>
                  <a:lnTo>
                    <a:pt x="2529705" y="828533"/>
                  </a:lnTo>
                  <a:lnTo>
                    <a:pt x="2480526" y="835740"/>
                  </a:lnTo>
                  <a:lnTo>
                    <a:pt x="2429764" y="838200"/>
                  </a:lnTo>
                  <a:lnTo>
                    <a:pt x="465836" y="838200"/>
                  </a:lnTo>
                  <a:lnTo>
                    <a:pt x="415073" y="835740"/>
                  </a:lnTo>
                  <a:lnTo>
                    <a:pt x="365894" y="828533"/>
                  </a:lnTo>
                  <a:lnTo>
                    <a:pt x="318585" y="816833"/>
                  </a:lnTo>
                  <a:lnTo>
                    <a:pt x="273427" y="800896"/>
                  </a:lnTo>
                  <a:lnTo>
                    <a:pt x="230707" y="780979"/>
                  </a:lnTo>
                  <a:lnTo>
                    <a:pt x="190707" y="757336"/>
                  </a:lnTo>
                  <a:lnTo>
                    <a:pt x="153711" y="730224"/>
                  </a:lnTo>
                  <a:lnTo>
                    <a:pt x="120005" y="699897"/>
                  </a:lnTo>
                  <a:lnTo>
                    <a:pt x="89871" y="666612"/>
                  </a:lnTo>
                  <a:lnTo>
                    <a:pt x="63594" y="630625"/>
                  </a:lnTo>
                  <a:lnTo>
                    <a:pt x="41457" y="592191"/>
                  </a:lnTo>
                  <a:lnTo>
                    <a:pt x="23745" y="551566"/>
                  </a:lnTo>
                  <a:lnTo>
                    <a:pt x="10743" y="509005"/>
                  </a:lnTo>
                  <a:lnTo>
                    <a:pt x="2733" y="464764"/>
                  </a:lnTo>
                  <a:lnTo>
                    <a:pt x="0" y="419100"/>
                  </a:lnTo>
                  <a:lnTo>
                    <a:pt x="2733" y="373424"/>
                  </a:lnTo>
                  <a:lnTo>
                    <a:pt x="10743" y="329175"/>
                  </a:lnTo>
                  <a:lnTo>
                    <a:pt x="23745" y="286609"/>
                  </a:lnTo>
                  <a:lnTo>
                    <a:pt x="41457" y="245981"/>
                  </a:lnTo>
                  <a:lnTo>
                    <a:pt x="63594" y="207546"/>
                  </a:lnTo>
                  <a:lnTo>
                    <a:pt x="89871" y="171559"/>
                  </a:lnTo>
                  <a:lnTo>
                    <a:pt x="120005" y="138277"/>
                  </a:lnTo>
                  <a:lnTo>
                    <a:pt x="153711" y="107953"/>
                  </a:lnTo>
                  <a:lnTo>
                    <a:pt x="190707" y="80845"/>
                  </a:lnTo>
                  <a:lnTo>
                    <a:pt x="230707" y="57206"/>
                  </a:lnTo>
                  <a:lnTo>
                    <a:pt x="273427" y="37293"/>
                  </a:lnTo>
                  <a:lnTo>
                    <a:pt x="318585" y="21360"/>
                  </a:lnTo>
                  <a:lnTo>
                    <a:pt x="365894" y="9663"/>
                  </a:lnTo>
                  <a:lnTo>
                    <a:pt x="415073" y="2458"/>
                  </a:lnTo>
                  <a:lnTo>
                    <a:pt x="465836" y="0"/>
                  </a:lnTo>
                  <a:close/>
                </a:path>
              </a:pathLst>
            </a:custGeom>
            <a:ln w="25400">
              <a:solidFill>
                <a:srgbClr val="002A7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2135504" y="5216093"/>
            <a:ext cx="91059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15" dirty="0">
                <a:solidFill>
                  <a:srgbClr val="FFFFFF"/>
                </a:solidFill>
                <a:latin typeface="Arial"/>
                <a:cs typeface="Arial"/>
              </a:rPr>
              <a:t>Xong</a:t>
            </a:r>
            <a:endParaRPr sz="2800">
              <a:latin typeface="Arial"/>
              <a:cs typeface="Arial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4457700" y="2933700"/>
            <a:ext cx="2513965" cy="1294765"/>
            <a:chOff x="4457700" y="2933700"/>
            <a:chExt cx="2513965" cy="1294765"/>
          </a:xfrm>
        </p:grpSpPr>
        <p:sp>
          <p:nvSpPr>
            <p:cNvPr id="27" name="object 27"/>
            <p:cNvSpPr/>
            <p:nvPr/>
          </p:nvSpPr>
          <p:spPr>
            <a:xfrm>
              <a:off x="4495800" y="3999611"/>
              <a:ext cx="991235" cy="228600"/>
            </a:xfrm>
            <a:custGeom>
              <a:avLst/>
              <a:gdLst/>
              <a:ahLst/>
              <a:cxnLst/>
              <a:rect l="l" t="t" r="r" b="b"/>
              <a:pathLst>
                <a:path w="991235" h="228600">
                  <a:moveTo>
                    <a:pt x="228980" y="0"/>
                  </a:moveTo>
                  <a:lnTo>
                    <a:pt x="0" y="113664"/>
                  </a:lnTo>
                  <a:lnTo>
                    <a:pt x="228219" y="228600"/>
                  </a:lnTo>
                  <a:lnTo>
                    <a:pt x="228473" y="152393"/>
                  </a:lnTo>
                  <a:lnTo>
                    <a:pt x="190373" y="152272"/>
                  </a:lnTo>
                  <a:lnTo>
                    <a:pt x="190626" y="76072"/>
                  </a:lnTo>
                  <a:lnTo>
                    <a:pt x="228727" y="76072"/>
                  </a:lnTo>
                  <a:lnTo>
                    <a:pt x="228980" y="0"/>
                  </a:lnTo>
                  <a:close/>
                </a:path>
                <a:path w="991235" h="228600">
                  <a:moveTo>
                    <a:pt x="228726" y="76199"/>
                  </a:moveTo>
                  <a:lnTo>
                    <a:pt x="228473" y="152393"/>
                  </a:lnTo>
                  <a:lnTo>
                    <a:pt x="990473" y="154812"/>
                  </a:lnTo>
                  <a:lnTo>
                    <a:pt x="990726" y="78739"/>
                  </a:lnTo>
                  <a:lnTo>
                    <a:pt x="228726" y="76199"/>
                  </a:lnTo>
                  <a:close/>
                </a:path>
                <a:path w="991235" h="228600">
                  <a:moveTo>
                    <a:pt x="190626" y="76072"/>
                  </a:moveTo>
                  <a:lnTo>
                    <a:pt x="190373" y="152272"/>
                  </a:lnTo>
                  <a:lnTo>
                    <a:pt x="228473" y="152393"/>
                  </a:lnTo>
                  <a:lnTo>
                    <a:pt x="228726" y="76199"/>
                  </a:lnTo>
                  <a:lnTo>
                    <a:pt x="190626" y="76072"/>
                  </a:lnTo>
                  <a:close/>
                </a:path>
                <a:path w="991235" h="228600">
                  <a:moveTo>
                    <a:pt x="228727" y="76072"/>
                  </a:moveTo>
                  <a:lnTo>
                    <a:pt x="190626" y="76072"/>
                  </a:lnTo>
                  <a:lnTo>
                    <a:pt x="228726" y="76199"/>
                  </a:lnTo>
                  <a:close/>
                </a:path>
              </a:pathLst>
            </a:custGeom>
            <a:solidFill>
              <a:srgbClr val="20DF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4495800" y="2971800"/>
              <a:ext cx="2362200" cy="0"/>
            </a:xfrm>
            <a:custGeom>
              <a:avLst/>
              <a:gdLst/>
              <a:ahLst/>
              <a:cxnLst/>
              <a:rect l="l" t="t" r="r" b="b"/>
              <a:pathLst>
                <a:path w="2362200">
                  <a:moveTo>
                    <a:pt x="0" y="0"/>
                  </a:moveTo>
                  <a:lnTo>
                    <a:pt x="2362200" y="0"/>
                  </a:lnTo>
                </a:path>
              </a:pathLst>
            </a:custGeom>
            <a:ln w="76200">
              <a:solidFill>
                <a:srgbClr val="20DF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6743064" y="2971673"/>
              <a:ext cx="228600" cy="382905"/>
            </a:xfrm>
            <a:custGeom>
              <a:avLst/>
              <a:gdLst/>
              <a:ahLst/>
              <a:cxnLst/>
              <a:rect l="l" t="t" r="r" b="b"/>
              <a:pathLst>
                <a:path w="228600" h="382904">
                  <a:moveTo>
                    <a:pt x="0" y="153669"/>
                  </a:moveTo>
                  <a:lnTo>
                    <a:pt x="113410" y="382650"/>
                  </a:lnTo>
                  <a:lnTo>
                    <a:pt x="209487" y="192404"/>
                  </a:lnTo>
                  <a:lnTo>
                    <a:pt x="152273" y="192404"/>
                  </a:lnTo>
                  <a:lnTo>
                    <a:pt x="76073" y="192024"/>
                  </a:lnTo>
                  <a:lnTo>
                    <a:pt x="76224" y="153966"/>
                  </a:lnTo>
                  <a:lnTo>
                    <a:pt x="0" y="153669"/>
                  </a:lnTo>
                  <a:close/>
                </a:path>
                <a:path w="228600" h="382904">
                  <a:moveTo>
                    <a:pt x="76224" y="153966"/>
                  </a:moveTo>
                  <a:lnTo>
                    <a:pt x="76073" y="192024"/>
                  </a:lnTo>
                  <a:lnTo>
                    <a:pt x="152273" y="192404"/>
                  </a:lnTo>
                  <a:lnTo>
                    <a:pt x="152424" y="154262"/>
                  </a:lnTo>
                  <a:lnTo>
                    <a:pt x="76224" y="153966"/>
                  </a:lnTo>
                  <a:close/>
                </a:path>
                <a:path w="228600" h="382904">
                  <a:moveTo>
                    <a:pt x="152424" y="154262"/>
                  </a:moveTo>
                  <a:lnTo>
                    <a:pt x="152273" y="192404"/>
                  </a:lnTo>
                  <a:lnTo>
                    <a:pt x="209487" y="192404"/>
                  </a:lnTo>
                  <a:lnTo>
                    <a:pt x="228600" y="154559"/>
                  </a:lnTo>
                  <a:lnTo>
                    <a:pt x="152424" y="154262"/>
                  </a:lnTo>
                  <a:close/>
                </a:path>
                <a:path w="228600" h="382904">
                  <a:moveTo>
                    <a:pt x="76834" y="0"/>
                  </a:moveTo>
                  <a:lnTo>
                    <a:pt x="76224" y="153966"/>
                  </a:lnTo>
                  <a:lnTo>
                    <a:pt x="152424" y="154262"/>
                  </a:lnTo>
                  <a:lnTo>
                    <a:pt x="153034" y="253"/>
                  </a:lnTo>
                  <a:lnTo>
                    <a:pt x="76834" y="0"/>
                  </a:lnTo>
                  <a:close/>
                </a:path>
              </a:pathLst>
            </a:custGeom>
            <a:solidFill>
              <a:srgbClr val="20DF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4804028" y="3761613"/>
            <a:ext cx="41973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0" dirty="0">
                <a:solidFill>
                  <a:srgbClr val="000308"/>
                </a:solidFill>
                <a:latin typeface="Arial"/>
                <a:cs typeface="Arial"/>
              </a:rPr>
              <a:t>Y</a:t>
            </a:r>
            <a:r>
              <a:rPr sz="1800" b="1" spc="-5" dirty="0">
                <a:solidFill>
                  <a:srgbClr val="000308"/>
                </a:solidFill>
                <a:latin typeface="Arial"/>
                <a:cs typeface="Arial"/>
              </a:rPr>
              <a:t>es</a:t>
            </a:r>
            <a:endParaRPr sz="180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6252209" y="5133594"/>
            <a:ext cx="3295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000308"/>
                </a:solidFill>
                <a:latin typeface="Arial"/>
                <a:cs typeface="Arial"/>
              </a:rPr>
              <a:t>No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2552700" y="2247900"/>
            <a:ext cx="149225" cy="1600200"/>
            <a:chOff x="2552700" y="2247900"/>
            <a:chExt cx="149225" cy="1600200"/>
          </a:xfrm>
        </p:grpSpPr>
        <p:sp>
          <p:nvSpPr>
            <p:cNvPr id="33" name="object 33"/>
            <p:cNvSpPr/>
            <p:nvPr/>
          </p:nvSpPr>
          <p:spPr>
            <a:xfrm>
              <a:off x="2590800" y="3429000"/>
              <a:ext cx="73025" cy="381000"/>
            </a:xfrm>
            <a:custGeom>
              <a:avLst/>
              <a:gdLst/>
              <a:ahLst/>
              <a:cxnLst/>
              <a:rect l="l" t="t" r="r" b="b"/>
              <a:pathLst>
                <a:path w="73025" h="381000">
                  <a:moveTo>
                    <a:pt x="36575" y="0"/>
                  </a:moveTo>
                  <a:lnTo>
                    <a:pt x="0" y="36449"/>
                  </a:lnTo>
                  <a:lnTo>
                    <a:pt x="18287" y="36449"/>
                  </a:lnTo>
                  <a:lnTo>
                    <a:pt x="18287" y="381000"/>
                  </a:lnTo>
                  <a:lnTo>
                    <a:pt x="54737" y="381000"/>
                  </a:lnTo>
                  <a:lnTo>
                    <a:pt x="54737" y="36449"/>
                  </a:lnTo>
                  <a:lnTo>
                    <a:pt x="73025" y="36449"/>
                  </a:lnTo>
                  <a:lnTo>
                    <a:pt x="36575" y="0"/>
                  </a:lnTo>
                  <a:close/>
                </a:path>
              </a:pathLst>
            </a:custGeom>
            <a:solidFill>
              <a:srgbClr val="20DF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2590800" y="3429000"/>
              <a:ext cx="73025" cy="381000"/>
            </a:xfrm>
            <a:custGeom>
              <a:avLst/>
              <a:gdLst/>
              <a:ahLst/>
              <a:cxnLst/>
              <a:rect l="l" t="t" r="r" b="b"/>
              <a:pathLst>
                <a:path w="73025" h="381000">
                  <a:moveTo>
                    <a:pt x="0" y="36449"/>
                  </a:moveTo>
                  <a:lnTo>
                    <a:pt x="36575" y="0"/>
                  </a:lnTo>
                  <a:lnTo>
                    <a:pt x="73025" y="36449"/>
                  </a:lnTo>
                  <a:lnTo>
                    <a:pt x="54737" y="36449"/>
                  </a:lnTo>
                  <a:lnTo>
                    <a:pt x="54737" y="381000"/>
                  </a:lnTo>
                  <a:lnTo>
                    <a:pt x="18287" y="381000"/>
                  </a:lnTo>
                  <a:lnTo>
                    <a:pt x="18287" y="36449"/>
                  </a:lnTo>
                  <a:lnTo>
                    <a:pt x="0" y="36449"/>
                  </a:lnTo>
                  <a:close/>
                </a:path>
              </a:pathLst>
            </a:custGeom>
            <a:ln w="76200">
              <a:solidFill>
                <a:srgbClr val="20D1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2590800" y="2286000"/>
              <a:ext cx="46355" cy="328930"/>
            </a:xfrm>
            <a:custGeom>
              <a:avLst/>
              <a:gdLst/>
              <a:ahLst/>
              <a:cxnLst/>
              <a:rect l="l" t="t" r="r" b="b"/>
              <a:pathLst>
                <a:path w="46355" h="328930">
                  <a:moveTo>
                    <a:pt x="34543" y="0"/>
                  </a:moveTo>
                  <a:lnTo>
                    <a:pt x="11556" y="0"/>
                  </a:lnTo>
                  <a:lnTo>
                    <a:pt x="11556" y="305562"/>
                  </a:lnTo>
                  <a:lnTo>
                    <a:pt x="0" y="305562"/>
                  </a:lnTo>
                  <a:lnTo>
                    <a:pt x="22987" y="328549"/>
                  </a:lnTo>
                  <a:lnTo>
                    <a:pt x="46100" y="305562"/>
                  </a:lnTo>
                  <a:lnTo>
                    <a:pt x="34543" y="305562"/>
                  </a:lnTo>
                  <a:lnTo>
                    <a:pt x="34543" y="0"/>
                  </a:lnTo>
                  <a:close/>
                </a:path>
              </a:pathLst>
            </a:custGeom>
            <a:solidFill>
              <a:srgbClr val="20DF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2590800" y="2286000"/>
              <a:ext cx="46355" cy="328930"/>
            </a:xfrm>
            <a:custGeom>
              <a:avLst/>
              <a:gdLst/>
              <a:ahLst/>
              <a:cxnLst/>
              <a:rect l="l" t="t" r="r" b="b"/>
              <a:pathLst>
                <a:path w="46355" h="328930">
                  <a:moveTo>
                    <a:pt x="0" y="305562"/>
                  </a:moveTo>
                  <a:lnTo>
                    <a:pt x="11556" y="305562"/>
                  </a:lnTo>
                  <a:lnTo>
                    <a:pt x="11556" y="0"/>
                  </a:lnTo>
                  <a:lnTo>
                    <a:pt x="34543" y="0"/>
                  </a:lnTo>
                  <a:lnTo>
                    <a:pt x="34543" y="305562"/>
                  </a:lnTo>
                  <a:lnTo>
                    <a:pt x="46100" y="305562"/>
                  </a:lnTo>
                  <a:lnTo>
                    <a:pt x="22987" y="328549"/>
                  </a:lnTo>
                  <a:lnTo>
                    <a:pt x="0" y="305562"/>
                  </a:lnTo>
                  <a:close/>
                </a:path>
              </a:pathLst>
            </a:custGeom>
            <a:ln w="76200">
              <a:solidFill>
                <a:srgbClr val="20D1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111500" y="1735201"/>
            <a:ext cx="5435600" cy="1192530"/>
            <a:chOff x="3111500" y="1735201"/>
            <a:chExt cx="5435600" cy="1192530"/>
          </a:xfrm>
        </p:grpSpPr>
        <p:sp>
          <p:nvSpPr>
            <p:cNvPr id="3" name="object 3"/>
            <p:cNvSpPr/>
            <p:nvPr/>
          </p:nvSpPr>
          <p:spPr>
            <a:xfrm>
              <a:off x="3124200" y="1747901"/>
              <a:ext cx="5410200" cy="116674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124200" y="1747901"/>
              <a:ext cx="5410200" cy="1167130"/>
            </a:xfrm>
            <a:custGeom>
              <a:avLst/>
              <a:gdLst/>
              <a:ahLst/>
              <a:cxnLst/>
              <a:rect l="l" t="t" r="r" b="b"/>
              <a:pathLst>
                <a:path w="5410200" h="1167130">
                  <a:moveTo>
                    <a:pt x="5410200" y="194437"/>
                  </a:moveTo>
                  <a:lnTo>
                    <a:pt x="5410200" y="972312"/>
                  </a:lnTo>
                  <a:lnTo>
                    <a:pt x="5406223" y="1010410"/>
                  </a:lnTo>
                  <a:lnTo>
                    <a:pt x="5375695" y="1080129"/>
                  </a:lnTo>
                  <a:lnTo>
                    <a:pt x="5350002" y="1109726"/>
                  </a:lnTo>
                  <a:lnTo>
                    <a:pt x="5318728" y="1134066"/>
                  </a:lnTo>
                  <a:lnTo>
                    <a:pt x="5283358" y="1151953"/>
                  </a:lnTo>
                  <a:lnTo>
                    <a:pt x="5244988" y="1162982"/>
                  </a:lnTo>
                  <a:lnTo>
                    <a:pt x="5204714" y="1166749"/>
                  </a:lnTo>
                  <a:lnTo>
                    <a:pt x="5153686" y="1166749"/>
                  </a:lnTo>
                  <a:lnTo>
                    <a:pt x="5102658" y="1166749"/>
                  </a:lnTo>
                  <a:lnTo>
                    <a:pt x="5051630" y="1166749"/>
                  </a:lnTo>
                  <a:lnTo>
                    <a:pt x="5000603" y="1166749"/>
                  </a:lnTo>
                  <a:lnTo>
                    <a:pt x="4949575" y="1166749"/>
                  </a:lnTo>
                  <a:lnTo>
                    <a:pt x="4898548" y="1166749"/>
                  </a:lnTo>
                  <a:lnTo>
                    <a:pt x="4847520" y="1166749"/>
                  </a:lnTo>
                  <a:lnTo>
                    <a:pt x="4796493" y="1166749"/>
                  </a:lnTo>
                  <a:lnTo>
                    <a:pt x="4745466" y="1166749"/>
                  </a:lnTo>
                  <a:lnTo>
                    <a:pt x="4694438" y="1166749"/>
                  </a:lnTo>
                  <a:lnTo>
                    <a:pt x="4643411" y="1166749"/>
                  </a:lnTo>
                  <a:lnTo>
                    <a:pt x="4592384" y="1166749"/>
                  </a:lnTo>
                  <a:lnTo>
                    <a:pt x="4541357" y="1166749"/>
                  </a:lnTo>
                  <a:lnTo>
                    <a:pt x="4490330" y="1166749"/>
                  </a:lnTo>
                  <a:lnTo>
                    <a:pt x="4439303" y="1166749"/>
                  </a:lnTo>
                  <a:lnTo>
                    <a:pt x="4388276" y="1166749"/>
                  </a:lnTo>
                  <a:lnTo>
                    <a:pt x="4337249" y="1166749"/>
                  </a:lnTo>
                  <a:lnTo>
                    <a:pt x="4286223" y="1166749"/>
                  </a:lnTo>
                  <a:lnTo>
                    <a:pt x="4235196" y="1166749"/>
                  </a:lnTo>
                  <a:lnTo>
                    <a:pt x="4184169" y="1166749"/>
                  </a:lnTo>
                  <a:lnTo>
                    <a:pt x="4133143" y="1166749"/>
                  </a:lnTo>
                  <a:lnTo>
                    <a:pt x="4082116" y="1166749"/>
                  </a:lnTo>
                  <a:lnTo>
                    <a:pt x="4031089" y="1166749"/>
                  </a:lnTo>
                  <a:lnTo>
                    <a:pt x="3980063" y="1166749"/>
                  </a:lnTo>
                  <a:lnTo>
                    <a:pt x="3929036" y="1166749"/>
                  </a:lnTo>
                  <a:lnTo>
                    <a:pt x="3878010" y="1166749"/>
                  </a:lnTo>
                  <a:lnTo>
                    <a:pt x="3826983" y="1166749"/>
                  </a:lnTo>
                  <a:lnTo>
                    <a:pt x="3775957" y="1166749"/>
                  </a:lnTo>
                  <a:lnTo>
                    <a:pt x="3724931" y="1166749"/>
                  </a:lnTo>
                  <a:lnTo>
                    <a:pt x="3673904" y="1166749"/>
                  </a:lnTo>
                  <a:lnTo>
                    <a:pt x="3622878" y="1166749"/>
                  </a:lnTo>
                  <a:lnTo>
                    <a:pt x="3571852" y="1166749"/>
                  </a:lnTo>
                  <a:lnTo>
                    <a:pt x="3520826" y="1166749"/>
                  </a:lnTo>
                  <a:lnTo>
                    <a:pt x="3469799" y="1166749"/>
                  </a:lnTo>
                  <a:lnTo>
                    <a:pt x="3418773" y="1166749"/>
                  </a:lnTo>
                  <a:lnTo>
                    <a:pt x="3367747" y="1166749"/>
                  </a:lnTo>
                  <a:lnTo>
                    <a:pt x="3316721" y="1166749"/>
                  </a:lnTo>
                  <a:lnTo>
                    <a:pt x="3265695" y="1166749"/>
                  </a:lnTo>
                  <a:lnTo>
                    <a:pt x="3214669" y="1166749"/>
                  </a:lnTo>
                  <a:lnTo>
                    <a:pt x="3163643" y="1166749"/>
                  </a:lnTo>
                  <a:lnTo>
                    <a:pt x="3112617" y="1166749"/>
                  </a:lnTo>
                  <a:lnTo>
                    <a:pt x="3061591" y="1166749"/>
                  </a:lnTo>
                  <a:lnTo>
                    <a:pt x="3010565" y="1166749"/>
                  </a:lnTo>
                  <a:lnTo>
                    <a:pt x="2959538" y="1166749"/>
                  </a:lnTo>
                  <a:lnTo>
                    <a:pt x="2908512" y="1166749"/>
                  </a:lnTo>
                  <a:lnTo>
                    <a:pt x="2857486" y="1166749"/>
                  </a:lnTo>
                  <a:lnTo>
                    <a:pt x="2806460" y="1166749"/>
                  </a:lnTo>
                  <a:lnTo>
                    <a:pt x="2755434" y="1166749"/>
                  </a:lnTo>
                  <a:lnTo>
                    <a:pt x="2704408" y="1166749"/>
                  </a:lnTo>
                  <a:lnTo>
                    <a:pt x="2653382" y="1166749"/>
                  </a:lnTo>
                  <a:lnTo>
                    <a:pt x="2602357" y="1166749"/>
                  </a:lnTo>
                  <a:lnTo>
                    <a:pt x="2551331" y="1166749"/>
                  </a:lnTo>
                  <a:lnTo>
                    <a:pt x="2500305" y="1166749"/>
                  </a:lnTo>
                  <a:lnTo>
                    <a:pt x="2449279" y="1166749"/>
                  </a:lnTo>
                  <a:lnTo>
                    <a:pt x="2398253" y="1166749"/>
                  </a:lnTo>
                  <a:lnTo>
                    <a:pt x="2347227" y="1166749"/>
                  </a:lnTo>
                  <a:lnTo>
                    <a:pt x="2296201" y="1166749"/>
                  </a:lnTo>
                  <a:lnTo>
                    <a:pt x="2245175" y="1166749"/>
                  </a:lnTo>
                  <a:lnTo>
                    <a:pt x="2194148" y="1166749"/>
                  </a:lnTo>
                  <a:lnTo>
                    <a:pt x="2143122" y="1166749"/>
                  </a:lnTo>
                  <a:lnTo>
                    <a:pt x="2092096" y="1166749"/>
                  </a:lnTo>
                  <a:lnTo>
                    <a:pt x="2041070" y="1166749"/>
                  </a:lnTo>
                  <a:lnTo>
                    <a:pt x="1990044" y="1166749"/>
                  </a:lnTo>
                  <a:lnTo>
                    <a:pt x="1939018" y="1166749"/>
                  </a:lnTo>
                  <a:lnTo>
                    <a:pt x="1887992" y="1166749"/>
                  </a:lnTo>
                  <a:lnTo>
                    <a:pt x="1836966" y="1166749"/>
                  </a:lnTo>
                  <a:lnTo>
                    <a:pt x="1785940" y="1166749"/>
                  </a:lnTo>
                  <a:lnTo>
                    <a:pt x="1734914" y="1166749"/>
                  </a:lnTo>
                  <a:lnTo>
                    <a:pt x="1683887" y="1166749"/>
                  </a:lnTo>
                  <a:lnTo>
                    <a:pt x="1632861" y="1166749"/>
                  </a:lnTo>
                  <a:lnTo>
                    <a:pt x="1581835" y="1166749"/>
                  </a:lnTo>
                  <a:lnTo>
                    <a:pt x="1530809" y="1166749"/>
                  </a:lnTo>
                  <a:lnTo>
                    <a:pt x="1479782" y="1166749"/>
                  </a:lnTo>
                  <a:lnTo>
                    <a:pt x="1428756" y="1166749"/>
                  </a:lnTo>
                  <a:lnTo>
                    <a:pt x="1377730" y="1166749"/>
                  </a:lnTo>
                  <a:lnTo>
                    <a:pt x="1326703" y="1166749"/>
                  </a:lnTo>
                  <a:lnTo>
                    <a:pt x="1275677" y="1166749"/>
                  </a:lnTo>
                  <a:lnTo>
                    <a:pt x="1224650" y="1166749"/>
                  </a:lnTo>
                  <a:lnTo>
                    <a:pt x="1173624" y="1166749"/>
                  </a:lnTo>
                  <a:lnTo>
                    <a:pt x="1122597" y="1166749"/>
                  </a:lnTo>
                  <a:lnTo>
                    <a:pt x="1071570" y="1166749"/>
                  </a:lnTo>
                  <a:lnTo>
                    <a:pt x="1020544" y="1166749"/>
                  </a:lnTo>
                  <a:lnTo>
                    <a:pt x="969517" y="1166749"/>
                  </a:lnTo>
                  <a:lnTo>
                    <a:pt x="918490" y="1166749"/>
                  </a:lnTo>
                  <a:lnTo>
                    <a:pt x="867464" y="1166749"/>
                  </a:lnTo>
                  <a:lnTo>
                    <a:pt x="816437" y="1166749"/>
                  </a:lnTo>
                  <a:lnTo>
                    <a:pt x="765410" y="1166749"/>
                  </a:lnTo>
                  <a:lnTo>
                    <a:pt x="714383" y="1166749"/>
                  </a:lnTo>
                  <a:lnTo>
                    <a:pt x="663356" y="1166749"/>
                  </a:lnTo>
                  <a:lnTo>
                    <a:pt x="612329" y="1166749"/>
                  </a:lnTo>
                  <a:lnTo>
                    <a:pt x="561302" y="1166749"/>
                  </a:lnTo>
                  <a:lnTo>
                    <a:pt x="510275" y="1166749"/>
                  </a:lnTo>
                  <a:lnTo>
                    <a:pt x="459247" y="1166749"/>
                  </a:lnTo>
                  <a:lnTo>
                    <a:pt x="408220" y="1166749"/>
                  </a:lnTo>
                  <a:lnTo>
                    <a:pt x="357193" y="1166749"/>
                  </a:lnTo>
                  <a:lnTo>
                    <a:pt x="306165" y="1166749"/>
                  </a:lnTo>
                  <a:lnTo>
                    <a:pt x="255138" y="1166749"/>
                  </a:lnTo>
                  <a:lnTo>
                    <a:pt x="204110" y="1166749"/>
                  </a:lnTo>
                  <a:lnTo>
                    <a:pt x="153083" y="1166749"/>
                  </a:lnTo>
                  <a:lnTo>
                    <a:pt x="102055" y="1166749"/>
                  </a:lnTo>
                  <a:lnTo>
                    <a:pt x="51027" y="1166749"/>
                  </a:lnTo>
                  <a:lnTo>
                    <a:pt x="0" y="1166749"/>
                  </a:lnTo>
                  <a:lnTo>
                    <a:pt x="0" y="0"/>
                  </a:lnTo>
                  <a:lnTo>
                    <a:pt x="5204714" y="0"/>
                  </a:lnTo>
                  <a:lnTo>
                    <a:pt x="5244988" y="3764"/>
                  </a:lnTo>
                  <a:lnTo>
                    <a:pt x="5283358" y="14779"/>
                  </a:lnTo>
                  <a:lnTo>
                    <a:pt x="5318728" y="32629"/>
                  </a:lnTo>
                  <a:lnTo>
                    <a:pt x="5350002" y="56896"/>
                  </a:lnTo>
                  <a:lnTo>
                    <a:pt x="5375695" y="86512"/>
                  </a:lnTo>
                  <a:lnTo>
                    <a:pt x="5394579" y="119999"/>
                  </a:lnTo>
                  <a:lnTo>
                    <a:pt x="5406223" y="156319"/>
                  </a:lnTo>
                  <a:lnTo>
                    <a:pt x="5410200" y="194437"/>
                  </a:lnTo>
                  <a:close/>
                </a:path>
              </a:pathLst>
            </a:custGeom>
            <a:ln w="25400">
              <a:solidFill>
                <a:srgbClr val="003CA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3176777" y="1764284"/>
            <a:ext cx="5140325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6985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Kỹ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năng giao 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tiếp và khả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năng 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của các thành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viên  </a:t>
            </a:r>
            <a:r>
              <a:rPr sz="1800" spc="-10" dirty="0">
                <a:solidFill>
                  <a:srgbClr val="000308"/>
                </a:solidFill>
                <a:latin typeface="Arial"/>
                <a:cs typeface="Arial"/>
              </a:rPr>
              <a:t>nhóm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Khả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năng 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cung cấp và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nhận phản</a:t>
            </a:r>
            <a:r>
              <a:rPr sz="1800" spc="-7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hồi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Khả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năng 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sử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dụng hệ 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thống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truyền 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thông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hiệu</a:t>
            </a:r>
            <a:r>
              <a:rPr sz="1800" spc="-2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quả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520700" y="1589150"/>
            <a:ext cx="2616200" cy="1484630"/>
            <a:chOff x="520700" y="1589150"/>
            <a:chExt cx="2616200" cy="1484630"/>
          </a:xfrm>
        </p:grpSpPr>
        <p:sp>
          <p:nvSpPr>
            <p:cNvPr id="7" name="object 7"/>
            <p:cNvSpPr/>
            <p:nvPr/>
          </p:nvSpPr>
          <p:spPr>
            <a:xfrm>
              <a:off x="533400" y="1601850"/>
              <a:ext cx="2590800" cy="1459230"/>
            </a:xfrm>
            <a:custGeom>
              <a:avLst/>
              <a:gdLst/>
              <a:ahLst/>
              <a:cxnLst/>
              <a:rect l="l" t="t" r="r" b="b"/>
              <a:pathLst>
                <a:path w="2590800" h="1459230">
                  <a:moveTo>
                    <a:pt x="2372106" y="0"/>
                  </a:moveTo>
                  <a:lnTo>
                    <a:pt x="218655" y="0"/>
                  </a:lnTo>
                  <a:lnTo>
                    <a:pt x="175801" y="4700"/>
                  </a:lnTo>
                  <a:lnTo>
                    <a:pt x="134983" y="18462"/>
                  </a:lnTo>
                  <a:lnTo>
                    <a:pt x="97349" y="40772"/>
                  </a:lnTo>
                  <a:lnTo>
                    <a:pt x="64046" y="71120"/>
                  </a:lnTo>
                  <a:lnTo>
                    <a:pt x="36738" y="108150"/>
                  </a:lnTo>
                  <a:lnTo>
                    <a:pt x="16644" y="150002"/>
                  </a:lnTo>
                  <a:lnTo>
                    <a:pt x="4240" y="195403"/>
                  </a:lnTo>
                  <a:lnTo>
                    <a:pt x="0" y="243077"/>
                  </a:lnTo>
                  <a:lnTo>
                    <a:pt x="0" y="1215644"/>
                  </a:lnTo>
                  <a:lnTo>
                    <a:pt x="4240" y="1263318"/>
                  </a:lnTo>
                  <a:lnTo>
                    <a:pt x="16644" y="1308719"/>
                  </a:lnTo>
                  <a:lnTo>
                    <a:pt x="36738" y="1350571"/>
                  </a:lnTo>
                  <a:lnTo>
                    <a:pt x="64046" y="1387602"/>
                  </a:lnTo>
                  <a:lnTo>
                    <a:pt x="97349" y="1417968"/>
                  </a:lnTo>
                  <a:lnTo>
                    <a:pt x="134983" y="1440322"/>
                  </a:lnTo>
                  <a:lnTo>
                    <a:pt x="175801" y="1454128"/>
                  </a:lnTo>
                  <a:lnTo>
                    <a:pt x="218655" y="1458849"/>
                  </a:lnTo>
                  <a:lnTo>
                    <a:pt x="2372106" y="1458849"/>
                  </a:lnTo>
                  <a:lnTo>
                    <a:pt x="2414992" y="1454128"/>
                  </a:lnTo>
                  <a:lnTo>
                    <a:pt x="2455830" y="1440322"/>
                  </a:lnTo>
                  <a:lnTo>
                    <a:pt x="2493478" y="1417968"/>
                  </a:lnTo>
                  <a:lnTo>
                    <a:pt x="2526792" y="1387602"/>
                  </a:lnTo>
                  <a:lnTo>
                    <a:pt x="2554098" y="1350571"/>
                  </a:lnTo>
                  <a:lnTo>
                    <a:pt x="2574178" y="1308719"/>
                  </a:lnTo>
                  <a:lnTo>
                    <a:pt x="2586567" y="1263318"/>
                  </a:lnTo>
                  <a:lnTo>
                    <a:pt x="2590800" y="1215644"/>
                  </a:lnTo>
                  <a:lnTo>
                    <a:pt x="2590800" y="243077"/>
                  </a:lnTo>
                  <a:lnTo>
                    <a:pt x="2586567" y="195403"/>
                  </a:lnTo>
                  <a:lnTo>
                    <a:pt x="2574178" y="150002"/>
                  </a:lnTo>
                  <a:lnTo>
                    <a:pt x="2554098" y="108150"/>
                  </a:lnTo>
                  <a:lnTo>
                    <a:pt x="2526792" y="71120"/>
                  </a:lnTo>
                  <a:lnTo>
                    <a:pt x="2493478" y="40772"/>
                  </a:lnTo>
                  <a:lnTo>
                    <a:pt x="2455830" y="18462"/>
                  </a:lnTo>
                  <a:lnTo>
                    <a:pt x="2414992" y="4700"/>
                  </a:lnTo>
                  <a:lnTo>
                    <a:pt x="2372106" y="0"/>
                  </a:lnTo>
                  <a:close/>
                </a:path>
              </a:pathLst>
            </a:custGeom>
            <a:solidFill>
              <a:srgbClr val="0046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33400" y="1601850"/>
              <a:ext cx="2590800" cy="1459230"/>
            </a:xfrm>
            <a:custGeom>
              <a:avLst/>
              <a:gdLst/>
              <a:ahLst/>
              <a:cxnLst/>
              <a:rect l="l" t="t" r="r" b="b"/>
              <a:pathLst>
                <a:path w="2590800" h="1459230">
                  <a:moveTo>
                    <a:pt x="0" y="243077"/>
                  </a:moveTo>
                  <a:lnTo>
                    <a:pt x="4240" y="195403"/>
                  </a:lnTo>
                  <a:lnTo>
                    <a:pt x="16644" y="150002"/>
                  </a:lnTo>
                  <a:lnTo>
                    <a:pt x="36738" y="108150"/>
                  </a:lnTo>
                  <a:lnTo>
                    <a:pt x="64046" y="71120"/>
                  </a:lnTo>
                  <a:lnTo>
                    <a:pt x="97349" y="40772"/>
                  </a:lnTo>
                  <a:lnTo>
                    <a:pt x="134983" y="18462"/>
                  </a:lnTo>
                  <a:lnTo>
                    <a:pt x="175801" y="4700"/>
                  </a:lnTo>
                  <a:lnTo>
                    <a:pt x="218655" y="0"/>
                  </a:lnTo>
                  <a:lnTo>
                    <a:pt x="2372106" y="0"/>
                  </a:lnTo>
                  <a:lnTo>
                    <a:pt x="2414992" y="4700"/>
                  </a:lnTo>
                  <a:lnTo>
                    <a:pt x="2455830" y="18462"/>
                  </a:lnTo>
                  <a:lnTo>
                    <a:pt x="2493478" y="40772"/>
                  </a:lnTo>
                  <a:lnTo>
                    <a:pt x="2526792" y="71120"/>
                  </a:lnTo>
                  <a:lnTo>
                    <a:pt x="2554098" y="108150"/>
                  </a:lnTo>
                  <a:lnTo>
                    <a:pt x="2574178" y="150002"/>
                  </a:lnTo>
                  <a:lnTo>
                    <a:pt x="2586567" y="195403"/>
                  </a:lnTo>
                  <a:lnTo>
                    <a:pt x="2590800" y="243077"/>
                  </a:lnTo>
                  <a:lnTo>
                    <a:pt x="2590800" y="1215644"/>
                  </a:lnTo>
                  <a:lnTo>
                    <a:pt x="2586567" y="1263318"/>
                  </a:lnTo>
                  <a:lnTo>
                    <a:pt x="2574178" y="1308719"/>
                  </a:lnTo>
                  <a:lnTo>
                    <a:pt x="2554098" y="1350571"/>
                  </a:lnTo>
                  <a:lnTo>
                    <a:pt x="2526792" y="1387602"/>
                  </a:lnTo>
                  <a:lnTo>
                    <a:pt x="2493478" y="1417968"/>
                  </a:lnTo>
                  <a:lnTo>
                    <a:pt x="2455830" y="1440322"/>
                  </a:lnTo>
                  <a:lnTo>
                    <a:pt x="2414992" y="1454128"/>
                  </a:lnTo>
                  <a:lnTo>
                    <a:pt x="2372106" y="1458849"/>
                  </a:lnTo>
                  <a:lnTo>
                    <a:pt x="218655" y="1458849"/>
                  </a:lnTo>
                  <a:lnTo>
                    <a:pt x="175801" y="1454128"/>
                  </a:lnTo>
                  <a:lnTo>
                    <a:pt x="134983" y="1440322"/>
                  </a:lnTo>
                  <a:lnTo>
                    <a:pt x="97349" y="1417968"/>
                  </a:lnTo>
                  <a:lnTo>
                    <a:pt x="64046" y="1387602"/>
                  </a:lnTo>
                  <a:lnTo>
                    <a:pt x="36738" y="1350571"/>
                  </a:lnTo>
                  <a:lnTo>
                    <a:pt x="16644" y="1308719"/>
                  </a:lnTo>
                  <a:lnTo>
                    <a:pt x="4240" y="1263318"/>
                  </a:lnTo>
                  <a:lnTo>
                    <a:pt x="0" y="1215644"/>
                  </a:lnTo>
                  <a:lnTo>
                    <a:pt x="0" y="243077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1154074" y="2091944"/>
            <a:ext cx="1350010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dirty="0">
                <a:solidFill>
                  <a:srgbClr val="FFFFFF"/>
                </a:solidFill>
                <a:latin typeface="Arial"/>
                <a:cs typeface="Arial"/>
              </a:rPr>
              <a:t>Giao</a:t>
            </a:r>
            <a:r>
              <a:rPr sz="2600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FFFFFF"/>
                </a:solidFill>
                <a:latin typeface="Arial"/>
                <a:cs typeface="Arial"/>
              </a:rPr>
              <a:t>tiếp</a:t>
            </a:r>
            <a:endParaRPr sz="2600">
              <a:latin typeface="Arial"/>
              <a:cs typeface="Arial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3111500" y="3187700"/>
            <a:ext cx="5435600" cy="1271905"/>
            <a:chOff x="3111500" y="3187700"/>
            <a:chExt cx="5435600" cy="1271905"/>
          </a:xfrm>
        </p:grpSpPr>
        <p:sp>
          <p:nvSpPr>
            <p:cNvPr id="11" name="object 11"/>
            <p:cNvSpPr/>
            <p:nvPr/>
          </p:nvSpPr>
          <p:spPr>
            <a:xfrm>
              <a:off x="3124200" y="3200400"/>
              <a:ext cx="5410200" cy="124612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124200" y="3200400"/>
              <a:ext cx="5410200" cy="1246505"/>
            </a:xfrm>
            <a:custGeom>
              <a:avLst/>
              <a:gdLst/>
              <a:ahLst/>
              <a:cxnLst/>
              <a:rect l="l" t="t" r="r" b="b"/>
              <a:pathLst>
                <a:path w="5410200" h="1246504">
                  <a:moveTo>
                    <a:pt x="5410200" y="207645"/>
                  </a:moveTo>
                  <a:lnTo>
                    <a:pt x="5410200" y="1038479"/>
                  </a:lnTo>
                  <a:lnTo>
                    <a:pt x="5406223" y="1079206"/>
                  </a:lnTo>
                  <a:lnTo>
                    <a:pt x="5394579" y="1117981"/>
                  </a:lnTo>
                  <a:lnTo>
                    <a:pt x="5375695" y="1153707"/>
                  </a:lnTo>
                  <a:lnTo>
                    <a:pt x="5350002" y="1185291"/>
                  </a:lnTo>
                  <a:lnTo>
                    <a:pt x="5318728" y="1211244"/>
                  </a:lnTo>
                  <a:lnTo>
                    <a:pt x="5283358" y="1230328"/>
                  </a:lnTo>
                  <a:lnTo>
                    <a:pt x="5244988" y="1242101"/>
                  </a:lnTo>
                  <a:lnTo>
                    <a:pt x="5204714" y="1246124"/>
                  </a:lnTo>
                  <a:lnTo>
                    <a:pt x="5153686" y="1246124"/>
                  </a:lnTo>
                  <a:lnTo>
                    <a:pt x="5102658" y="1246124"/>
                  </a:lnTo>
                  <a:lnTo>
                    <a:pt x="5051630" y="1246124"/>
                  </a:lnTo>
                  <a:lnTo>
                    <a:pt x="5000603" y="1246124"/>
                  </a:lnTo>
                  <a:lnTo>
                    <a:pt x="4949575" y="1246124"/>
                  </a:lnTo>
                  <a:lnTo>
                    <a:pt x="4898548" y="1246124"/>
                  </a:lnTo>
                  <a:lnTo>
                    <a:pt x="4847520" y="1246124"/>
                  </a:lnTo>
                  <a:lnTo>
                    <a:pt x="4796493" y="1246124"/>
                  </a:lnTo>
                  <a:lnTo>
                    <a:pt x="4745466" y="1246124"/>
                  </a:lnTo>
                  <a:lnTo>
                    <a:pt x="4694438" y="1246124"/>
                  </a:lnTo>
                  <a:lnTo>
                    <a:pt x="4643411" y="1246124"/>
                  </a:lnTo>
                  <a:lnTo>
                    <a:pt x="4592384" y="1246124"/>
                  </a:lnTo>
                  <a:lnTo>
                    <a:pt x="4541357" y="1246124"/>
                  </a:lnTo>
                  <a:lnTo>
                    <a:pt x="4490330" y="1246124"/>
                  </a:lnTo>
                  <a:lnTo>
                    <a:pt x="4439303" y="1246124"/>
                  </a:lnTo>
                  <a:lnTo>
                    <a:pt x="4388276" y="1246124"/>
                  </a:lnTo>
                  <a:lnTo>
                    <a:pt x="4337249" y="1246124"/>
                  </a:lnTo>
                  <a:lnTo>
                    <a:pt x="4286223" y="1246124"/>
                  </a:lnTo>
                  <a:lnTo>
                    <a:pt x="4235196" y="1246124"/>
                  </a:lnTo>
                  <a:lnTo>
                    <a:pt x="4184169" y="1246124"/>
                  </a:lnTo>
                  <a:lnTo>
                    <a:pt x="4133143" y="1246124"/>
                  </a:lnTo>
                  <a:lnTo>
                    <a:pt x="4082116" y="1246124"/>
                  </a:lnTo>
                  <a:lnTo>
                    <a:pt x="4031089" y="1246124"/>
                  </a:lnTo>
                  <a:lnTo>
                    <a:pt x="3980063" y="1246124"/>
                  </a:lnTo>
                  <a:lnTo>
                    <a:pt x="3929036" y="1246124"/>
                  </a:lnTo>
                  <a:lnTo>
                    <a:pt x="3878010" y="1246124"/>
                  </a:lnTo>
                  <a:lnTo>
                    <a:pt x="3826983" y="1246124"/>
                  </a:lnTo>
                  <a:lnTo>
                    <a:pt x="3775957" y="1246124"/>
                  </a:lnTo>
                  <a:lnTo>
                    <a:pt x="3724931" y="1246124"/>
                  </a:lnTo>
                  <a:lnTo>
                    <a:pt x="3673904" y="1246124"/>
                  </a:lnTo>
                  <a:lnTo>
                    <a:pt x="3622878" y="1246124"/>
                  </a:lnTo>
                  <a:lnTo>
                    <a:pt x="3571852" y="1246124"/>
                  </a:lnTo>
                  <a:lnTo>
                    <a:pt x="3520826" y="1246124"/>
                  </a:lnTo>
                  <a:lnTo>
                    <a:pt x="3469799" y="1246124"/>
                  </a:lnTo>
                  <a:lnTo>
                    <a:pt x="3418773" y="1246124"/>
                  </a:lnTo>
                  <a:lnTo>
                    <a:pt x="3367747" y="1246124"/>
                  </a:lnTo>
                  <a:lnTo>
                    <a:pt x="3316721" y="1246124"/>
                  </a:lnTo>
                  <a:lnTo>
                    <a:pt x="3265695" y="1246124"/>
                  </a:lnTo>
                  <a:lnTo>
                    <a:pt x="3214669" y="1246124"/>
                  </a:lnTo>
                  <a:lnTo>
                    <a:pt x="3163643" y="1246124"/>
                  </a:lnTo>
                  <a:lnTo>
                    <a:pt x="3112617" y="1246124"/>
                  </a:lnTo>
                  <a:lnTo>
                    <a:pt x="3061591" y="1246124"/>
                  </a:lnTo>
                  <a:lnTo>
                    <a:pt x="3010565" y="1246124"/>
                  </a:lnTo>
                  <a:lnTo>
                    <a:pt x="2959538" y="1246124"/>
                  </a:lnTo>
                  <a:lnTo>
                    <a:pt x="2908512" y="1246124"/>
                  </a:lnTo>
                  <a:lnTo>
                    <a:pt x="2857486" y="1246124"/>
                  </a:lnTo>
                  <a:lnTo>
                    <a:pt x="2806460" y="1246124"/>
                  </a:lnTo>
                  <a:lnTo>
                    <a:pt x="2755434" y="1246124"/>
                  </a:lnTo>
                  <a:lnTo>
                    <a:pt x="2704408" y="1246124"/>
                  </a:lnTo>
                  <a:lnTo>
                    <a:pt x="2653382" y="1246124"/>
                  </a:lnTo>
                  <a:lnTo>
                    <a:pt x="2602357" y="1246124"/>
                  </a:lnTo>
                  <a:lnTo>
                    <a:pt x="2551331" y="1246124"/>
                  </a:lnTo>
                  <a:lnTo>
                    <a:pt x="2500305" y="1246124"/>
                  </a:lnTo>
                  <a:lnTo>
                    <a:pt x="2449279" y="1246124"/>
                  </a:lnTo>
                  <a:lnTo>
                    <a:pt x="2398253" y="1246124"/>
                  </a:lnTo>
                  <a:lnTo>
                    <a:pt x="2347227" y="1246124"/>
                  </a:lnTo>
                  <a:lnTo>
                    <a:pt x="2296201" y="1246124"/>
                  </a:lnTo>
                  <a:lnTo>
                    <a:pt x="2245175" y="1246124"/>
                  </a:lnTo>
                  <a:lnTo>
                    <a:pt x="2194148" y="1246124"/>
                  </a:lnTo>
                  <a:lnTo>
                    <a:pt x="2143122" y="1246124"/>
                  </a:lnTo>
                  <a:lnTo>
                    <a:pt x="2092096" y="1246124"/>
                  </a:lnTo>
                  <a:lnTo>
                    <a:pt x="2041070" y="1246124"/>
                  </a:lnTo>
                  <a:lnTo>
                    <a:pt x="1990044" y="1246124"/>
                  </a:lnTo>
                  <a:lnTo>
                    <a:pt x="1939018" y="1246124"/>
                  </a:lnTo>
                  <a:lnTo>
                    <a:pt x="1887992" y="1246124"/>
                  </a:lnTo>
                  <a:lnTo>
                    <a:pt x="1836966" y="1246124"/>
                  </a:lnTo>
                  <a:lnTo>
                    <a:pt x="1785940" y="1246124"/>
                  </a:lnTo>
                  <a:lnTo>
                    <a:pt x="1734914" y="1246124"/>
                  </a:lnTo>
                  <a:lnTo>
                    <a:pt x="1683887" y="1246124"/>
                  </a:lnTo>
                  <a:lnTo>
                    <a:pt x="1632861" y="1246124"/>
                  </a:lnTo>
                  <a:lnTo>
                    <a:pt x="1581835" y="1246124"/>
                  </a:lnTo>
                  <a:lnTo>
                    <a:pt x="1530809" y="1246124"/>
                  </a:lnTo>
                  <a:lnTo>
                    <a:pt x="1479782" y="1246124"/>
                  </a:lnTo>
                  <a:lnTo>
                    <a:pt x="1428756" y="1246124"/>
                  </a:lnTo>
                  <a:lnTo>
                    <a:pt x="1377730" y="1246124"/>
                  </a:lnTo>
                  <a:lnTo>
                    <a:pt x="1326703" y="1246124"/>
                  </a:lnTo>
                  <a:lnTo>
                    <a:pt x="1275677" y="1246124"/>
                  </a:lnTo>
                  <a:lnTo>
                    <a:pt x="1224650" y="1246124"/>
                  </a:lnTo>
                  <a:lnTo>
                    <a:pt x="1173624" y="1246124"/>
                  </a:lnTo>
                  <a:lnTo>
                    <a:pt x="1122597" y="1246124"/>
                  </a:lnTo>
                  <a:lnTo>
                    <a:pt x="1071570" y="1246124"/>
                  </a:lnTo>
                  <a:lnTo>
                    <a:pt x="1020544" y="1246124"/>
                  </a:lnTo>
                  <a:lnTo>
                    <a:pt x="969517" y="1246124"/>
                  </a:lnTo>
                  <a:lnTo>
                    <a:pt x="918490" y="1246124"/>
                  </a:lnTo>
                  <a:lnTo>
                    <a:pt x="867464" y="1246124"/>
                  </a:lnTo>
                  <a:lnTo>
                    <a:pt x="816437" y="1246124"/>
                  </a:lnTo>
                  <a:lnTo>
                    <a:pt x="765410" y="1246124"/>
                  </a:lnTo>
                  <a:lnTo>
                    <a:pt x="714383" y="1246124"/>
                  </a:lnTo>
                  <a:lnTo>
                    <a:pt x="663356" y="1246124"/>
                  </a:lnTo>
                  <a:lnTo>
                    <a:pt x="612329" y="1246124"/>
                  </a:lnTo>
                  <a:lnTo>
                    <a:pt x="561302" y="1246124"/>
                  </a:lnTo>
                  <a:lnTo>
                    <a:pt x="510275" y="1246124"/>
                  </a:lnTo>
                  <a:lnTo>
                    <a:pt x="459247" y="1246124"/>
                  </a:lnTo>
                  <a:lnTo>
                    <a:pt x="408220" y="1246124"/>
                  </a:lnTo>
                  <a:lnTo>
                    <a:pt x="357193" y="1246124"/>
                  </a:lnTo>
                  <a:lnTo>
                    <a:pt x="306165" y="1246124"/>
                  </a:lnTo>
                  <a:lnTo>
                    <a:pt x="255138" y="1246124"/>
                  </a:lnTo>
                  <a:lnTo>
                    <a:pt x="204110" y="1246124"/>
                  </a:lnTo>
                  <a:lnTo>
                    <a:pt x="153083" y="1246124"/>
                  </a:lnTo>
                  <a:lnTo>
                    <a:pt x="102055" y="1246124"/>
                  </a:lnTo>
                  <a:lnTo>
                    <a:pt x="51027" y="1246124"/>
                  </a:lnTo>
                  <a:lnTo>
                    <a:pt x="0" y="1246124"/>
                  </a:lnTo>
                  <a:lnTo>
                    <a:pt x="0" y="0"/>
                  </a:lnTo>
                  <a:lnTo>
                    <a:pt x="5204714" y="0"/>
                  </a:lnTo>
                  <a:lnTo>
                    <a:pt x="5244988" y="4022"/>
                  </a:lnTo>
                  <a:lnTo>
                    <a:pt x="5283358" y="15795"/>
                  </a:lnTo>
                  <a:lnTo>
                    <a:pt x="5318728" y="34879"/>
                  </a:lnTo>
                  <a:lnTo>
                    <a:pt x="5350002" y="60833"/>
                  </a:lnTo>
                  <a:lnTo>
                    <a:pt x="5375695" y="92487"/>
                  </a:lnTo>
                  <a:lnTo>
                    <a:pt x="5394579" y="128238"/>
                  </a:lnTo>
                  <a:lnTo>
                    <a:pt x="5406223" y="166989"/>
                  </a:lnTo>
                  <a:lnTo>
                    <a:pt x="5410200" y="207645"/>
                  </a:lnTo>
                  <a:close/>
                </a:path>
              </a:pathLst>
            </a:custGeom>
            <a:ln w="25400">
              <a:solidFill>
                <a:srgbClr val="003CA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3176777" y="3256915"/>
            <a:ext cx="5150485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9209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Cần phải biết ai đã 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thực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hiện những 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thay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đổi, 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khi 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nào 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và tại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sao. Hệ thống quản lý nội dung 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theo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dõi  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và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báo 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cáo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dữ liệu</a:t>
            </a:r>
            <a:r>
              <a:rPr sz="1800" spc="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đó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Các thành 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viên có </a:t>
            </a:r>
            <a:r>
              <a:rPr sz="1800" spc="-10" dirty="0">
                <a:solidFill>
                  <a:srgbClr val="000308"/>
                </a:solidFill>
                <a:latin typeface="Arial"/>
                <a:cs typeface="Arial"/>
              </a:rPr>
              <a:t>quyền 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và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đặc </a:t>
            </a:r>
            <a:r>
              <a:rPr sz="1800" spc="-10" dirty="0">
                <a:solidFill>
                  <a:srgbClr val="000308"/>
                </a:solidFill>
                <a:latin typeface="Arial"/>
                <a:cs typeface="Arial"/>
              </a:rPr>
              <a:t>quyền 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khác</a:t>
            </a:r>
            <a:r>
              <a:rPr sz="1800" spc="3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nhau.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520700" y="3121025"/>
            <a:ext cx="2616200" cy="1484630"/>
            <a:chOff x="520700" y="3121025"/>
            <a:chExt cx="2616200" cy="1484630"/>
          </a:xfrm>
        </p:grpSpPr>
        <p:sp>
          <p:nvSpPr>
            <p:cNvPr id="15" name="object 15"/>
            <p:cNvSpPr/>
            <p:nvPr/>
          </p:nvSpPr>
          <p:spPr>
            <a:xfrm>
              <a:off x="533400" y="3133725"/>
              <a:ext cx="2590800" cy="1459230"/>
            </a:xfrm>
            <a:custGeom>
              <a:avLst/>
              <a:gdLst/>
              <a:ahLst/>
              <a:cxnLst/>
              <a:rect l="l" t="t" r="r" b="b"/>
              <a:pathLst>
                <a:path w="2590800" h="1459229">
                  <a:moveTo>
                    <a:pt x="2372106" y="0"/>
                  </a:moveTo>
                  <a:lnTo>
                    <a:pt x="218655" y="0"/>
                  </a:lnTo>
                  <a:lnTo>
                    <a:pt x="175801" y="4720"/>
                  </a:lnTo>
                  <a:lnTo>
                    <a:pt x="134983" y="18526"/>
                  </a:lnTo>
                  <a:lnTo>
                    <a:pt x="97349" y="40880"/>
                  </a:lnTo>
                  <a:lnTo>
                    <a:pt x="64046" y="71247"/>
                  </a:lnTo>
                  <a:lnTo>
                    <a:pt x="36738" y="108277"/>
                  </a:lnTo>
                  <a:lnTo>
                    <a:pt x="16644" y="150129"/>
                  </a:lnTo>
                  <a:lnTo>
                    <a:pt x="4240" y="195530"/>
                  </a:lnTo>
                  <a:lnTo>
                    <a:pt x="0" y="243204"/>
                  </a:lnTo>
                  <a:lnTo>
                    <a:pt x="0" y="1215770"/>
                  </a:lnTo>
                  <a:lnTo>
                    <a:pt x="4240" y="1263445"/>
                  </a:lnTo>
                  <a:lnTo>
                    <a:pt x="16644" y="1308846"/>
                  </a:lnTo>
                  <a:lnTo>
                    <a:pt x="36738" y="1350698"/>
                  </a:lnTo>
                  <a:lnTo>
                    <a:pt x="64046" y="1387729"/>
                  </a:lnTo>
                  <a:lnTo>
                    <a:pt x="97349" y="1418076"/>
                  </a:lnTo>
                  <a:lnTo>
                    <a:pt x="134983" y="1440386"/>
                  </a:lnTo>
                  <a:lnTo>
                    <a:pt x="175801" y="1454148"/>
                  </a:lnTo>
                  <a:lnTo>
                    <a:pt x="218655" y="1458849"/>
                  </a:lnTo>
                  <a:lnTo>
                    <a:pt x="2372106" y="1458849"/>
                  </a:lnTo>
                  <a:lnTo>
                    <a:pt x="2414992" y="1454148"/>
                  </a:lnTo>
                  <a:lnTo>
                    <a:pt x="2455830" y="1440386"/>
                  </a:lnTo>
                  <a:lnTo>
                    <a:pt x="2493478" y="1418076"/>
                  </a:lnTo>
                  <a:lnTo>
                    <a:pt x="2526792" y="1387729"/>
                  </a:lnTo>
                  <a:lnTo>
                    <a:pt x="2554098" y="1350698"/>
                  </a:lnTo>
                  <a:lnTo>
                    <a:pt x="2574178" y="1308846"/>
                  </a:lnTo>
                  <a:lnTo>
                    <a:pt x="2586567" y="1263445"/>
                  </a:lnTo>
                  <a:lnTo>
                    <a:pt x="2590800" y="1215770"/>
                  </a:lnTo>
                  <a:lnTo>
                    <a:pt x="2590800" y="243204"/>
                  </a:lnTo>
                  <a:lnTo>
                    <a:pt x="2586567" y="195530"/>
                  </a:lnTo>
                  <a:lnTo>
                    <a:pt x="2574178" y="150129"/>
                  </a:lnTo>
                  <a:lnTo>
                    <a:pt x="2554098" y="108277"/>
                  </a:lnTo>
                  <a:lnTo>
                    <a:pt x="2526792" y="71247"/>
                  </a:lnTo>
                  <a:lnTo>
                    <a:pt x="2493478" y="40880"/>
                  </a:lnTo>
                  <a:lnTo>
                    <a:pt x="2455830" y="18526"/>
                  </a:lnTo>
                  <a:lnTo>
                    <a:pt x="2414992" y="4720"/>
                  </a:lnTo>
                  <a:lnTo>
                    <a:pt x="2372106" y="0"/>
                  </a:lnTo>
                  <a:close/>
                </a:path>
              </a:pathLst>
            </a:custGeom>
            <a:solidFill>
              <a:srgbClr val="0046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33400" y="3133725"/>
              <a:ext cx="2590800" cy="1459230"/>
            </a:xfrm>
            <a:custGeom>
              <a:avLst/>
              <a:gdLst/>
              <a:ahLst/>
              <a:cxnLst/>
              <a:rect l="l" t="t" r="r" b="b"/>
              <a:pathLst>
                <a:path w="2590800" h="1459229">
                  <a:moveTo>
                    <a:pt x="0" y="243204"/>
                  </a:moveTo>
                  <a:lnTo>
                    <a:pt x="4240" y="195530"/>
                  </a:lnTo>
                  <a:lnTo>
                    <a:pt x="16644" y="150129"/>
                  </a:lnTo>
                  <a:lnTo>
                    <a:pt x="36738" y="108277"/>
                  </a:lnTo>
                  <a:lnTo>
                    <a:pt x="64046" y="71247"/>
                  </a:lnTo>
                  <a:lnTo>
                    <a:pt x="97349" y="40880"/>
                  </a:lnTo>
                  <a:lnTo>
                    <a:pt x="134983" y="18526"/>
                  </a:lnTo>
                  <a:lnTo>
                    <a:pt x="175801" y="4720"/>
                  </a:lnTo>
                  <a:lnTo>
                    <a:pt x="218655" y="0"/>
                  </a:lnTo>
                  <a:lnTo>
                    <a:pt x="2372106" y="0"/>
                  </a:lnTo>
                  <a:lnTo>
                    <a:pt x="2414992" y="4720"/>
                  </a:lnTo>
                  <a:lnTo>
                    <a:pt x="2455830" y="18526"/>
                  </a:lnTo>
                  <a:lnTo>
                    <a:pt x="2493478" y="40880"/>
                  </a:lnTo>
                  <a:lnTo>
                    <a:pt x="2526792" y="71247"/>
                  </a:lnTo>
                  <a:lnTo>
                    <a:pt x="2554098" y="108277"/>
                  </a:lnTo>
                  <a:lnTo>
                    <a:pt x="2574178" y="150129"/>
                  </a:lnTo>
                  <a:lnTo>
                    <a:pt x="2586567" y="195530"/>
                  </a:lnTo>
                  <a:lnTo>
                    <a:pt x="2590800" y="243204"/>
                  </a:lnTo>
                  <a:lnTo>
                    <a:pt x="2590800" y="1215770"/>
                  </a:lnTo>
                  <a:lnTo>
                    <a:pt x="2586567" y="1263445"/>
                  </a:lnTo>
                  <a:lnTo>
                    <a:pt x="2574178" y="1308846"/>
                  </a:lnTo>
                  <a:lnTo>
                    <a:pt x="2554098" y="1350698"/>
                  </a:lnTo>
                  <a:lnTo>
                    <a:pt x="2526792" y="1387729"/>
                  </a:lnTo>
                  <a:lnTo>
                    <a:pt x="2493478" y="1418076"/>
                  </a:lnTo>
                  <a:lnTo>
                    <a:pt x="2455830" y="1440386"/>
                  </a:lnTo>
                  <a:lnTo>
                    <a:pt x="2414992" y="1454148"/>
                  </a:lnTo>
                  <a:lnTo>
                    <a:pt x="2372106" y="1458849"/>
                  </a:lnTo>
                  <a:lnTo>
                    <a:pt x="218655" y="1458849"/>
                  </a:lnTo>
                  <a:lnTo>
                    <a:pt x="175801" y="1454148"/>
                  </a:lnTo>
                  <a:lnTo>
                    <a:pt x="134983" y="1440386"/>
                  </a:lnTo>
                  <a:lnTo>
                    <a:pt x="97349" y="1418076"/>
                  </a:lnTo>
                  <a:lnTo>
                    <a:pt x="64046" y="1387729"/>
                  </a:lnTo>
                  <a:lnTo>
                    <a:pt x="36738" y="1350698"/>
                  </a:lnTo>
                  <a:lnTo>
                    <a:pt x="16644" y="1308846"/>
                  </a:lnTo>
                  <a:lnTo>
                    <a:pt x="4240" y="1263445"/>
                  </a:lnTo>
                  <a:lnTo>
                    <a:pt x="0" y="1215770"/>
                  </a:lnTo>
                  <a:lnTo>
                    <a:pt x="0" y="243204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1180896" y="3278225"/>
            <a:ext cx="1296670" cy="1016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63500">
              <a:lnSpc>
                <a:spcPct val="125000"/>
              </a:lnSpc>
              <a:spcBef>
                <a:spcPts val="100"/>
              </a:spcBef>
            </a:pPr>
            <a:r>
              <a:rPr sz="2600" dirty="0">
                <a:solidFill>
                  <a:srgbClr val="FFFFFF"/>
                </a:solidFill>
                <a:latin typeface="Arial"/>
                <a:cs typeface="Arial"/>
              </a:rPr>
              <a:t>Quản </a:t>
            </a:r>
            <a:r>
              <a:rPr sz="2600" spc="-5" dirty="0">
                <a:solidFill>
                  <a:srgbClr val="FFFFFF"/>
                </a:solidFill>
                <a:latin typeface="Arial"/>
                <a:cs typeface="Arial"/>
              </a:rPr>
              <a:t>lý  </a:t>
            </a:r>
            <a:r>
              <a:rPr sz="2600" dirty="0">
                <a:solidFill>
                  <a:srgbClr val="FFFFFF"/>
                </a:solidFill>
                <a:latin typeface="Arial"/>
                <a:cs typeface="Arial"/>
              </a:rPr>
              <a:t>nội</a:t>
            </a:r>
            <a:r>
              <a:rPr sz="2600" spc="-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FFFFFF"/>
                </a:solidFill>
                <a:latin typeface="Arial"/>
                <a:cs typeface="Arial"/>
              </a:rPr>
              <a:t>dung</a:t>
            </a:r>
            <a:endParaRPr sz="2600">
              <a:latin typeface="Arial"/>
              <a:cs typeface="Arial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3111500" y="4635500"/>
            <a:ext cx="5435600" cy="1473200"/>
            <a:chOff x="3111500" y="4635500"/>
            <a:chExt cx="5435600" cy="1473200"/>
          </a:xfrm>
        </p:grpSpPr>
        <p:sp>
          <p:nvSpPr>
            <p:cNvPr id="19" name="object 19"/>
            <p:cNvSpPr/>
            <p:nvPr/>
          </p:nvSpPr>
          <p:spPr>
            <a:xfrm>
              <a:off x="3124200" y="4648200"/>
              <a:ext cx="5410200" cy="144780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3124200" y="4648200"/>
              <a:ext cx="5410200" cy="1447800"/>
            </a:xfrm>
            <a:custGeom>
              <a:avLst/>
              <a:gdLst/>
              <a:ahLst/>
              <a:cxnLst/>
              <a:rect l="l" t="t" r="r" b="b"/>
              <a:pathLst>
                <a:path w="5410200" h="1447800">
                  <a:moveTo>
                    <a:pt x="5410200" y="241300"/>
                  </a:moveTo>
                  <a:lnTo>
                    <a:pt x="5410200" y="1206500"/>
                  </a:lnTo>
                  <a:lnTo>
                    <a:pt x="5406223" y="1253794"/>
                  </a:lnTo>
                  <a:lnTo>
                    <a:pt x="5394579" y="1298841"/>
                  </a:lnTo>
                  <a:lnTo>
                    <a:pt x="5375695" y="1340373"/>
                  </a:lnTo>
                  <a:lnTo>
                    <a:pt x="5350002" y="1377124"/>
                  </a:lnTo>
                  <a:lnTo>
                    <a:pt x="5318728" y="1407257"/>
                  </a:lnTo>
                  <a:lnTo>
                    <a:pt x="5283358" y="1429431"/>
                  </a:lnTo>
                  <a:lnTo>
                    <a:pt x="5244988" y="1443120"/>
                  </a:lnTo>
                  <a:lnTo>
                    <a:pt x="5204714" y="1447800"/>
                  </a:lnTo>
                  <a:lnTo>
                    <a:pt x="5153686" y="1447800"/>
                  </a:lnTo>
                  <a:lnTo>
                    <a:pt x="5102658" y="1447800"/>
                  </a:lnTo>
                  <a:lnTo>
                    <a:pt x="5051630" y="1447800"/>
                  </a:lnTo>
                  <a:lnTo>
                    <a:pt x="5000603" y="1447800"/>
                  </a:lnTo>
                  <a:lnTo>
                    <a:pt x="4949575" y="1447800"/>
                  </a:lnTo>
                  <a:lnTo>
                    <a:pt x="4898548" y="1447800"/>
                  </a:lnTo>
                  <a:lnTo>
                    <a:pt x="4847520" y="1447800"/>
                  </a:lnTo>
                  <a:lnTo>
                    <a:pt x="4796493" y="1447800"/>
                  </a:lnTo>
                  <a:lnTo>
                    <a:pt x="4745466" y="1447800"/>
                  </a:lnTo>
                  <a:lnTo>
                    <a:pt x="4694438" y="1447800"/>
                  </a:lnTo>
                  <a:lnTo>
                    <a:pt x="4643411" y="1447800"/>
                  </a:lnTo>
                  <a:lnTo>
                    <a:pt x="4592384" y="1447800"/>
                  </a:lnTo>
                  <a:lnTo>
                    <a:pt x="4541357" y="1447800"/>
                  </a:lnTo>
                  <a:lnTo>
                    <a:pt x="4490330" y="1447800"/>
                  </a:lnTo>
                  <a:lnTo>
                    <a:pt x="4439303" y="1447800"/>
                  </a:lnTo>
                  <a:lnTo>
                    <a:pt x="4388276" y="1447800"/>
                  </a:lnTo>
                  <a:lnTo>
                    <a:pt x="4337249" y="1447800"/>
                  </a:lnTo>
                  <a:lnTo>
                    <a:pt x="4286223" y="1447800"/>
                  </a:lnTo>
                  <a:lnTo>
                    <a:pt x="4235196" y="1447800"/>
                  </a:lnTo>
                  <a:lnTo>
                    <a:pt x="4184169" y="1447800"/>
                  </a:lnTo>
                  <a:lnTo>
                    <a:pt x="4133143" y="1447800"/>
                  </a:lnTo>
                  <a:lnTo>
                    <a:pt x="4082116" y="1447800"/>
                  </a:lnTo>
                  <a:lnTo>
                    <a:pt x="4031089" y="1447800"/>
                  </a:lnTo>
                  <a:lnTo>
                    <a:pt x="3980063" y="1447800"/>
                  </a:lnTo>
                  <a:lnTo>
                    <a:pt x="3929036" y="1447800"/>
                  </a:lnTo>
                  <a:lnTo>
                    <a:pt x="3878010" y="1447800"/>
                  </a:lnTo>
                  <a:lnTo>
                    <a:pt x="3826983" y="1447800"/>
                  </a:lnTo>
                  <a:lnTo>
                    <a:pt x="3775957" y="1447800"/>
                  </a:lnTo>
                  <a:lnTo>
                    <a:pt x="3724931" y="1447800"/>
                  </a:lnTo>
                  <a:lnTo>
                    <a:pt x="3673904" y="1447800"/>
                  </a:lnTo>
                  <a:lnTo>
                    <a:pt x="3622878" y="1447800"/>
                  </a:lnTo>
                  <a:lnTo>
                    <a:pt x="3571852" y="1447800"/>
                  </a:lnTo>
                  <a:lnTo>
                    <a:pt x="3520826" y="1447800"/>
                  </a:lnTo>
                  <a:lnTo>
                    <a:pt x="3469799" y="1447800"/>
                  </a:lnTo>
                  <a:lnTo>
                    <a:pt x="3418773" y="1447800"/>
                  </a:lnTo>
                  <a:lnTo>
                    <a:pt x="3367747" y="1447800"/>
                  </a:lnTo>
                  <a:lnTo>
                    <a:pt x="3316721" y="1447800"/>
                  </a:lnTo>
                  <a:lnTo>
                    <a:pt x="3265695" y="1447800"/>
                  </a:lnTo>
                  <a:lnTo>
                    <a:pt x="3214669" y="1447800"/>
                  </a:lnTo>
                  <a:lnTo>
                    <a:pt x="3163643" y="1447800"/>
                  </a:lnTo>
                  <a:lnTo>
                    <a:pt x="3112617" y="1447800"/>
                  </a:lnTo>
                  <a:lnTo>
                    <a:pt x="3061591" y="1447800"/>
                  </a:lnTo>
                  <a:lnTo>
                    <a:pt x="3010565" y="1447800"/>
                  </a:lnTo>
                  <a:lnTo>
                    <a:pt x="2959538" y="1447800"/>
                  </a:lnTo>
                  <a:lnTo>
                    <a:pt x="2908512" y="1447800"/>
                  </a:lnTo>
                  <a:lnTo>
                    <a:pt x="2857486" y="1447800"/>
                  </a:lnTo>
                  <a:lnTo>
                    <a:pt x="2806460" y="1447800"/>
                  </a:lnTo>
                  <a:lnTo>
                    <a:pt x="2755434" y="1447800"/>
                  </a:lnTo>
                  <a:lnTo>
                    <a:pt x="2704408" y="1447800"/>
                  </a:lnTo>
                  <a:lnTo>
                    <a:pt x="2653382" y="1447800"/>
                  </a:lnTo>
                  <a:lnTo>
                    <a:pt x="2602357" y="1447800"/>
                  </a:lnTo>
                  <a:lnTo>
                    <a:pt x="2551331" y="1447800"/>
                  </a:lnTo>
                  <a:lnTo>
                    <a:pt x="2500305" y="1447800"/>
                  </a:lnTo>
                  <a:lnTo>
                    <a:pt x="2449279" y="1447800"/>
                  </a:lnTo>
                  <a:lnTo>
                    <a:pt x="2398253" y="1447800"/>
                  </a:lnTo>
                  <a:lnTo>
                    <a:pt x="2347227" y="1447800"/>
                  </a:lnTo>
                  <a:lnTo>
                    <a:pt x="2296201" y="1447800"/>
                  </a:lnTo>
                  <a:lnTo>
                    <a:pt x="2245175" y="1447800"/>
                  </a:lnTo>
                  <a:lnTo>
                    <a:pt x="2194148" y="1447800"/>
                  </a:lnTo>
                  <a:lnTo>
                    <a:pt x="2143122" y="1447800"/>
                  </a:lnTo>
                  <a:lnTo>
                    <a:pt x="2092096" y="1447800"/>
                  </a:lnTo>
                  <a:lnTo>
                    <a:pt x="2041070" y="1447800"/>
                  </a:lnTo>
                  <a:lnTo>
                    <a:pt x="1990044" y="1447800"/>
                  </a:lnTo>
                  <a:lnTo>
                    <a:pt x="1939018" y="1447800"/>
                  </a:lnTo>
                  <a:lnTo>
                    <a:pt x="1887992" y="1447800"/>
                  </a:lnTo>
                  <a:lnTo>
                    <a:pt x="1836966" y="1447800"/>
                  </a:lnTo>
                  <a:lnTo>
                    <a:pt x="1785940" y="1447800"/>
                  </a:lnTo>
                  <a:lnTo>
                    <a:pt x="1734914" y="1447800"/>
                  </a:lnTo>
                  <a:lnTo>
                    <a:pt x="1683887" y="1447800"/>
                  </a:lnTo>
                  <a:lnTo>
                    <a:pt x="1632861" y="1447800"/>
                  </a:lnTo>
                  <a:lnTo>
                    <a:pt x="1581835" y="1447800"/>
                  </a:lnTo>
                  <a:lnTo>
                    <a:pt x="1530809" y="1447800"/>
                  </a:lnTo>
                  <a:lnTo>
                    <a:pt x="1479782" y="1447800"/>
                  </a:lnTo>
                  <a:lnTo>
                    <a:pt x="1428756" y="1447800"/>
                  </a:lnTo>
                  <a:lnTo>
                    <a:pt x="1377730" y="1447800"/>
                  </a:lnTo>
                  <a:lnTo>
                    <a:pt x="1326703" y="1447800"/>
                  </a:lnTo>
                  <a:lnTo>
                    <a:pt x="1275677" y="1447800"/>
                  </a:lnTo>
                  <a:lnTo>
                    <a:pt x="1224650" y="1447800"/>
                  </a:lnTo>
                  <a:lnTo>
                    <a:pt x="1173624" y="1447800"/>
                  </a:lnTo>
                  <a:lnTo>
                    <a:pt x="1122597" y="1447800"/>
                  </a:lnTo>
                  <a:lnTo>
                    <a:pt x="1071570" y="1447800"/>
                  </a:lnTo>
                  <a:lnTo>
                    <a:pt x="1020544" y="1447800"/>
                  </a:lnTo>
                  <a:lnTo>
                    <a:pt x="969517" y="1447800"/>
                  </a:lnTo>
                  <a:lnTo>
                    <a:pt x="918490" y="1447800"/>
                  </a:lnTo>
                  <a:lnTo>
                    <a:pt x="867464" y="1447800"/>
                  </a:lnTo>
                  <a:lnTo>
                    <a:pt x="816437" y="1447800"/>
                  </a:lnTo>
                  <a:lnTo>
                    <a:pt x="765410" y="1447800"/>
                  </a:lnTo>
                  <a:lnTo>
                    <a:pt x="714383" y="1447800"/>
                  </a:lnTo>
                  <a:lnTo>
                    <a:pt x="663356" y="1447800"/>
                  </a:lnTo>
                  <a:lnTo>
                    <a:pt x="612329" y="1447800"/>
                  </a:lnTo>
                  <a:lnTo>
                    <a:pt x="561302" y="1447800"/>
                  </a:lnTo>
                  <a:lnTo>
                    <a:pt x="510275" y="1447800"/>
                  </a:lnTo>
                  <a:lnTo>
                    <a:pt x="459247" y="1447800"/>
                  </a:lnTo>
                  <a:lnTo>
                    <a:pt x="408220" y="1447800"/>
                  </a:lnTo>
                  <a:lnTo>
                    <a:pt x="357193" y="1447800"/>
                  </a:lnTo>
                  <a:lnTo>
                    <a:pt x="306165" y="1447800"/>
                  </a:lnTo>
                  <a:lnTo>
                    <a:pt x="255138" y="1447800"/>
                  </a:lnTo>
                  <a:lnTo>
                    <a:pt x="204110" y="1447800"/>
                  </a:lnTo>
                  <a:lnTo>
                    <a:pt x="153083" y="1447800"/>
                  </a:lnTo>
                  <a:lnTo>
                    <a:pt x="102055" y="1447800"/>
                  </a:lnTo>
                  <a:lnTo>
                    <a:pt x="51027" y="1447800"/>
                  </a:lnTo>
                  <a:lnTo>
                    <a:pt x="0" y="1447800"/>
                  </a:lnTo>
                  <a:lnTo>
                    <a:pt x="0" y="0"/>
                  </a:lnTo>
                  <a:lnTo>
                    <a:pt x="5204714" y="0"/>
                  </a:lnTo>
                  <a:lnTo>
                    <a:pt x="5244988" y="4677"/>
                  </a:lnTo>
                  <a:lnTo>
                    <a:pt x="5283358" y="18367"/>
                  </a:lnTo>
                  <a:lnTo>
                    <a:pt x="5318728" y="40558"/>
                  </a:lnTo>
                  <a:lnTo>
                    <a:pt x="5350002" y="70738"/>
                  </a:lnTo>
                  <a:lnTo>
                    <a:pt x="5375695" y="107461"/>
                  </a:lnTo>
                  <a:lnTo>
                    <a:pt x="5394579" y="148970"/>
                  </a:lnTo>
                  <a:lnTo>
                    <a:pt x="5406223" y="194004"/>
                  </a:lnTo>
                  <a:lnTo>
                    <a:pt x="5410200" y="241300"/>
                  </a:lnTo>
                  <a:close/>
                </a:path>
              </a:pathLst>
            </a:custGeom>
            <a:ln w="25400">
              <a:solidFill>
                <a:srgbClr val="003CA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3176777" y="4624578"/>
            <a:ext cx="5139055" cy="1244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32131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solidFill>
                  <a:srgbClr val="000308"/>
                </a:solidFill>
                <a:latin typeface="Arial"/>
                <a:cs typeface="Arial"/>
              </a:rPr>
              <a:t>Luồng công việc là một quá trình hoặc thủ tục để tạo,  chỉnh sửa, sử dụng và xử lý nội</a:t>
            </a:r>
            <a:r>
              <a:rPr sz="1600" spc="4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600" spc="-10" dirty="0">
                <a:solidFill>
                  <a:srgbClr val="000308"/>
                </a:solidFill>
                <a:latin typeface="Arial"/>
                <a:cs typeface="Arial"/>
              </a:rPr>
              <a:t>dung</a:t>
            </a:r>
            <a:endParaRPr sz="1600">
              <a:latin typeface="Arial"/>
              <a:cs typeface="Arial"/>
            </a:endParaRPr>
          </a:p>
          <a:p>
            <a:pPr marL="12700" marR="38735">
              <a:lnSpc>
                <a:spcPct val="100000"/>
              </a:lnSpc>
            </a:pPr>
            <a:r>
              <a:rPr sz="1600" spc="-5" dirty="0">
                <a:solidFill>
                  <a:srgbClr val="000308"/>
                </a:solidFill>
                <a:latin typeface="Arial"/>
                <a:cs typeface="Arial"/>
              </a:rPr>
              <a:t>Xác định thứ tự cụ thể của các nhiệm vụ đề ra, bao gồm  các quá trình </a:t>
            </a:r>
            <a:r>
              <a:rPr sz="1600" spc="-10" dirty="0">
                <a:solidFill>
                  <a:srgbClr val="000308"/>
                </a:solidFill>
                <a:latin typeface="Arial"/>
                <a:cs typeface="Arial"/>
              </a:rPr>
              <a:t>xử </a:t>
            </a:r>
            <a:r>
              <a:rPr sz="1600" spc="-5" dirty="0">
                <a:solidFill>
                  <a:srgbClr val="000308"/>
                </a:solidFill>
                <a:latin typeface="Arial"/>
                <a:cs typeface="Arial"/>
              </a:rPr>
              <a:t>lý thay đổi và từ</a:t>
            </a:r>
            <a:r>
              <a:rPr sz="1600" spc="9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000308"/>
                </a:solidFill>
                <a:latin typeface="Arial"/>
                <a:cs typeface="Arial"/>
              </a:rPr>
              <a:t>chối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600" spc="-5" dirty="0">
                <a:solidFill>
                  <a:srgbClr val="000308"/>
                </a:solidFill>
                <a:latin typeface="Arial"/>
                <a:cs typeface="Arial"/>
              </a:rPr>
              <a:t>Đảm bảo công việc được hoàn thành một cách có trật</a:t>
            </a:r>
            <a:r>
              <a:rPr sz="1600" spc="1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000308"/>
                </a:solidFill>
                <a:latin typeface="Arial"/>
                <a:cs typeface="Arial"/>
              </a:rPr>
              <a:t>tự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520700" y="4653026"/>
            <a:ext cx="2616200" cy="1484630"/>
            <a:chOff x="520700" y="4653026"/>
            <a:chExt cx="2616200" cy="1484630"/>
          </a:xfrm>
        </p:grpSpPr>
        <p:sp>
          <p:nvSpPr>
            <p:cNvPr id="23" name="object 23"/>
            <p:cNvSpPr/>
            <p:nvPr/>
          </p:nvSpPr>
          <p:spPr>
            <a:xfrm>
              <a:off x="533400" y="4665726"/>
              <a:ext cx="2590800" cy="1459230"/>
            </a:xfrm>
            <a:custGeom>
              <a:avLst/>
              <a:gdLst/>
              <a:ahLst/>
              <a:cxnLst/>
              <a:rect l="l" t="t" r="r" b="b"/>
              <a:pathLst>
                <a:path w="2590800" h="1459229">
                  <a:moveTo>
                    <a:pt x="2372106" y="0"/>
                  </a:moveTo>
                  <a:lnTo>
                    <a:pt x="218655" y="0"/>
                  </a:lnTo>
                  <a:lnTo>
                    <a:pt x="175801" y="4700"/>
                  </a:lnTo>
                  <a:lnTo>
                    <a:pt x="134983" y="18462"/>
                  </a:lnTo>
                  <a:lnTo>
                    <a:pt x="97349" y="40772"/>
                  </a:lnTo>
                  <a:lnTo>
                    <a:pt x="64046" y="71119"/>
                  </a:lnTo>
                  <a:lnTo>
                    <a:pt x="36738" y="108150"/>
                  </a:lnTo>
                  <a:lnTo>
                    <a:pt x="16644" y="150002"/>
                  </a:lnTo>
                  <a:lnTo>
                    <a:pt x="4240" y="195403"/>
                  </a:lnTo>
                  <a:lnTo>
                    <a:pt x="0" y="243078"/>
                  </a:lnTo>
                  <a:lnTo>
                    <a:pt x="0" y="1215694"/>
                  </a:lnTo>
                  <a:lnTo>
                    <a:pt x="4240" y="1263354"/>
                  </a:lnTo>
                  <a:lnTo>
                    <a:pt x="16644" y="1308747"/>
                  </a:lnTo>
                  <a:lnTo>
                    <a:pt x="36738" y="1350597"/>
                  </a:lnTo>
                  <a:lnTo>
                    <a:pt x="64046" y="1387627"/>
                  </a:lnTo>
                  <a:lnTo>
                    <a:pt x="97349" y="1417995"/>
                  </a:lnTo>
                  <a:lnTo>
                    <a:pt x="134983" y="1440340"/>
                  </a:lnTo>
                  <a:lnTo>
                    <a:pt x="175801" y="1454133"/>
                  </a:lnTo>
                  <a:lnTo>
                    <a:pt x="218655" y="1458849"/>
                  </a:lnTo>
                  <a:lnTo>
                    <a:pt x="2372106" y="1458849"/>
                  </a:lnTo>
                  <a:lnTo>
                    <a:pt x="2414992" y="1454133"/>
                  </a:lnTo>
                  <a:lnTo>
                    <a:pt x="2455830" y="1440340"/>
                  </a:lnTo>
                  <a:lnTo>
                    <a:pt x="2493478" y="1417995"/>
                  </a:lnTo>
                  <a:lnTo>
                    <a:pt x="2526792" y="1387627"/>
                  </a:lnTo>
                  <a:lnTo>
                    <a:pt x="2554098" y="1350597"/>
                  </a:lnTo>
                  <a:lnTo>
                    <a:pt x="2574178" y="1308747"/>
                  </a:lnTo>
                  <a:lnTo>
                    <a:pt x="2586567" y="1263354"/>
                  </a:lnTo>
                  <a:lnTo>
                    <a:pt x="2590800" y="1215694"/>
                  </a:lnTo>
                  <a:lnTo>
                    <a:pt x="2590800" y="243078"/>
                  </a:lnTo>
                  <a:lnTo>
                    <a:pt x="2586567" y="195403"/>
                  </a:lnTo>
                  <a:lnTo>
                    <a:pt x="2574178" y="150002"/>
                  </a:lnTo>
                  <a:lnTo>
                    <a:pt x="2554098" y="108150"/>
                  </a:lnTo>
                  <a:lnTo>
                    <a:pt x="2526792" y="71119"/>
                  </a:lnTo>
                  <a:lnTo>
                    <a:pt x="2493478" y="40772"/>
                  </a:lnTo>
                  <a:lnTo>
                    <a:pt x="2455830" y="18462"/>
                  </a:lnTo>
                  <a:lnTo>
                    <a:pt x="2414992" y="4700"/>
                  </a:lnTo>
                  <a:lnTo>
                    <a:pt x="2372106" y="0"/>
                  </a:lnTo>
                  <a:close/>
                </a:path>
              </a:pathLst>
            </a:custGeom>
            <a:solidFill>
              <a:srgbClr val="0046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533400" y="4665726"/>
              <a:ext cx="2590800" cy="1459230"/>
            </a:xfrm>
            <a:custGeom>
              <a:avLst/>
              <a:gdLst/>
              <a:ahLst/>
              <a:cxnLst/>
              <a:rect l="l" t="t" r="r" b="b"/>
              <a:pathLst>
                <a:path w="2590800" h="1459229">
                  <a:moveTo>
                    <a:pt x="0" y="243078"/>
                  </a:moveTo>
                  <a:lnTo>
                    <a:pt x="4240" y="195403"/>
                  </a:lnTo>
                  <a:lnTo>
                    <a:pt x="16644" y="150002"/>
                  </a:lnTo>
                  <a:lnTo>
                    <a:pt x="36738" y="108150"/>
                  </a:lnTo>
                  <a:lnTo>
                    <a:pt x="64046" y="71119"/>
                  </a:lnTo>
                  <a:lnTo>
                    <a:pt x="97349" y="40772"/>
                  </a:lnTo>
                  <a:lnTo>
                    <a:pt x="134983" y="18462"/>
                  </a:lnTo>
                  <a:lnTo>
                    <a:pt x="175801" y="4700"/>
                  </a:lnTo>
                  <a:lnTo>
                    <a:pt x="218655" y="0"/>
                  </a:lnTo>
                  <a:lnTo>
                    <a:pt x="2372106" y="0"/>
                  </a:lnTo>
                  <a:lnTo>
                    <a:pt x="2414992" y="4700"/>
                  </a:lnTo>
                  <a:lnTo>
                    <a:pt x="2455830" y="18462"/>
                  </a:lnTo>
                  <a:lnTo>
                    <a:pt x="2493478" y="40772"/>
                  </a:lnTo>
                  <a:lnTo>
                    <a:pt x="2526792" y="71119"/>
                  </a:lnTo>
                  <a:lnTo>
                    <a:pt x="2554098" y="108150"/>
                  </a:lnTo>
                  <a:lnTo>
                    <a:pt x="2574178" y="150002"/>
                  </a:lnTo>
                  <a:lnTo>
                    <a:pt x="2586567" y="195403"/>
                  </a:lnTo>
                  <a:lnTo>
                    <a:pt x="2590800" y="243078"/>
                  </a:lnTo>
                  <a:lnTo>
                    <a:pt x="2590800" y="1215694"/>
                  </a:lnTo>
                  <a:lnTo>
                    <a:pt x="2586567" y="1263354"/>
                  </a:lnTo>
                  <a:lnTo>
                    <a:pt x="2574178" y="1308747"/>
                  </a:lnTo>
                  <a:lnTo>
                    <a:pt x="2554098" y="1350597"/>
                  </a:lnTo>
                  <a:lnTo>
                    <a:pt x="2526792" y="1387627"/>
                  </a:lnTo>
                  <a:lnTo>
                    <a:pt x="2493478" y="1417995"/>
                  </a:lnTo>
                  <a:lnTo>
                    <a:pt x="2455830" y="1440340"/>
                  </a:lnTo>
                  <a:lnTo>
                    <a:pt x="2414992" y="1454133"/>
                  </a:lnTo>
                  <a:lnTo>
                    <a:pt x="2372106" y="1458849"/>
                  </a:lnTo>
                  <a:lnTo>
                    <a:pt x="218655" y="1458849"/>
                  </a:lnTo>
                  <a:lnTo>
                    <a:pt x="175801" y="1454133"/>
                  </a:lnTo>
                  <a:lnTo>
                    <a:pt x="134983" y="1440340"/>
                  </a:lnTo>
                  <a:lnTo>
                    <a:pt x="97349" y="1417995"/>
                  </a:lnTo>
                  <a:lnTo>
                    <a:pt x="64046" y="1387627"/>
                  </a:lnTo>
                  <a:lnTo>
                    <a:pt x="36738" y="1350597"/>
                  </a:lnTo>
                  <a:lnTo>
                    <a:pt x="16644" y="1308747"/>
                  </a:lnTo>
                  <a:lnTo>
                    <a:pt x="4240" y="1263354"/>
                  </a:lnTo>
                  <a:lnTo>
                    <a:pt x="0" y="1215694"/>
                  </a:lnTo>
                  <a:lnTo>
                    <a:pt x="0" y="243078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795324" y="4978095"/>
            <a:ext cx="2066925" cy="422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dirty="0">
                <a:solidFill>
                  <a:srgbClr val="FFFFFF"/>
                </a:solidFill>
                <a:latin typeface="Arial"/>
                <a:cs typeface="Arial"/>
              </a:rPr>
              <a:t>Quản </a:t>
            </a:r>
            <a:r>
              <a:rPr sz="2600" spc="-5" dirty="0">
                <a:solidFill>
                  <a:srgbClr val="FFFFFF"/>
                </a:solidFill>
                <a:latin typeface="Arial"/>
                <a:cs typeface="Arial"/>
              </a:rPr>
              <a:t>lý</a:t>
            </a:r>
            <a:r>
              <a:rPr sz="26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spc="-5" dirty="0">
                <a:solidFill>
                  <a:srgbClr val="FFFFFF"/>
                </a:solidFill>
                <a:latin typeface="Arial"/>
                <a:cs typeface="Arial"/>
              </a:rPr>
              <a:t>luồng</a:t>
            </a:r>
            <a:endParaRPr sz="26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116888" y="5335016"/>
            <a:ext cx="1424305" cy="422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dirty="0">
                <a:solidFill>
                  <a:srgbClr val="FFFFFF"/>
                </a:solidFill>
                <a:latin typeface="Arial"/>
                <a:cs typeface="Arial"/>
              </a:rPr>
              <a:t>công</a:t>
            </a:r>
            <a:r>
              <a:rPr sz="2600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FFFFFF"/>
                </a:solidFill>
                <a:latin typeface="Arial"/>
                <a:cs typeface="Arial"/>
              </a:rPr>
              <a:t>việc</a:t>
            </a:r>
            <a:endParaRPr sz="2600"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533400" y="533400"/>
            <a:ext cx="8001000" cy="990600"/>
          </a:xfrm>
          <a:custGeom>
            <a:avLst/>
            <a:gdLst/>
            <a:ahLst/>
            <a:cxnLst/>
            <a:rect l="l" t="t" r="r" b="b"/>
            <a:pathLst>
              <a:path w="8001000" h="990600">
                <a:moveTo>
                  <a:pt x="8001000" y="0"/>
                </a:moveTo>
                <a:lnTo>
                  <a:pt x="0" y="0"/>
                </a:lnTo>
                <a:lnTo>
                  <a:pt x="0" y="990600"/>
                </a:lnTo>
                <a:lnTo>
                  <a:pt x="8001000" y="990600"/>
                </a:lnTo>
                <a:lnTo>
                  <a:pt x="8001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>
            <a:spLocks noGrp="1"/>
          </p:cNvSpPr>
          <p:nvPr>
            <p:ph type="title"/>
          </p:nvPr>
        </p:nvSpPr>
        <p:spPr>
          <a:xfrm>
            <a:off x="533400" y="533400"/>
            <a:ext cx="8001000" cy="990600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12065" rIns="0" bIns="0" rtlCol="0">
            <a:spAutoFit/>
          </a:bodyPr>
          <a:lstStyle/>
          <a:p>
            <a:pPr marL="91440" marR="546100">
              <a:lnSpc>
                <a:spcPts val="3840"/>
              </a:lnSpc>
              <a:spcBef>
                <a:spcPts val="95"/>
              </a:spcBef>
            </a:pPr>
            <a:r>
              <a:rPr sz="3200" b="0" spc="-5" dirty="0">
                <a:latin typeface="Arial"/>
                <a:cs typeface="Arial"/>
              </a:rPr>
              <a:t>Hiệu </a:t>
            </a:r>
            <a:r>
              <a:rPr sz="3200" b="0" dirty="0">
                <a:latin typeface="Arial"/>
                <a:cs typeface="Arial"/>
              </a:rPr>
              <a:t>quả của sự cộng tác được </a:t>
            </a:r>
            <a:r>
              <a:rPr sz="3200" b="0" spc="-5" dirty="0">
                <a:latin typeface="Arial"/>
                <a:cs typeface="Arial"/>
              </a:rPr>
              <a:t>thúc</a:t>
            </a:r>
            <a:r>
              <a:rPr sz="3200" b="0" spc="-170" dirty="0">
                <a:latin typeface="Arial"/>
                <a:cs typeface="Arial"/>
              </a:rPr>
              <a:t> </a:t>
            </a:r>
            <a:r>
              <a:rPr sz="3200" b="0" spc="-5" dirty="0">
                <a:latin typeface="Arial"/>
                <a:cs typeface="Arial"/>
              </a:rPr>
              <a:t>đẩy  bởi </a:t>
            </a:r>
            <a:r>
              <a:rPr sz="3200" b="0" spc="-10" dirty="0">
                <a:latin typeface="Arial"/>
                <a:cs typeface="Arial"/>
              </a:rPr>
              <a:t>ba </a:t>
            </a:r>
            <a:r>
              <a:rPr sz="3200" b="0" dirty="0">
                <a:latin typeface="Arial"/>
                <a:cs typeface="Arial"/>
              </a:rPr>
              <a:t>yếu tố </a:t>
            </a:r>
            <a:r>
              <a:rPr sz="3200" b="0" spc="-5" dirty="0">
                <a:latin typeface="Arial"/>
                <a:cs typeface="Arial"/>
              </a:rPr>
              <a:t>quan</a:t>
            </a:r>
            <a:r>
              <a:rPr sz="3200" b="0" spc="-30" dirty="0">
                <a:latin typeface="Arial"/>
                <a:cs typeface="Arial"/>
              </a:rPr>
              <a:t> </a:t>
            </a:r>
            <a:r>
              <a:rPr sz="3200" b="0" dirty="0">
                <a:latin typeface="Arial"/>
                <a:cs typeface="Arial"/>
              </a:rPr>
              <a:t>trọng</a:t>
            </a:r>
            <a:endParaRPr sz="3200">
              <a:latin typeface="Arial"/>
              <a:cs typeface="Arial"/>
            </a:endParaRPr>
          </a:p>
        </p:txBody>
      </p:sp>
      <p:sp>
        <p:nvSpPr>
          <p:cNvPr id="29" name="object 29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dirty="0"/>
              <a:t>2-</a:t>
            </a:r>
            <a:fld id="{81D60167-4931-47E6-BA6A-407CBD079E47}" type="slidenum">
              <a:rPr dirty="0"/>
              <a:t>8</a:t>
            </a:fld>
            <a:endParaRPr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33400" y="533400"/>
            <a:ext cx="8001000" cy="990600"/>
          </a:xfrm>
          <a:custGeom>
            <a:avLst/>
            <a:gdLst/>
            <a:ahLst/>
            <a:cxnLst/>
            <a:rect l="l" t="t" r="r" b="b"/>
            <a:pathLst>
              <a:path w="8001000" h="990600">
                <a:moveTo>
                  <a:pt x="8001000" y="0"/>
                </a:moveTo>
                <a:lnTo>
                  <a:pt x="0" y="0"/>
                </a:lnTo>
                <a:lnTo>
                  <a:pt x="0" y="990600"/>
                </a:lnTo>
                <a:lnTo>
                  <a:pt x="8001000" y="990600"/>
                </a:lnTo>
                <a:lnTo>
                  <a:pt x="8001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3400" y="661291"/>
            <a:ext cx="8001000" cy="734817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24003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890"/>
              </a:spcBef>
            </a:pPr>
            <a:r>
              <a:rPr sz="3200" b="0" spc="35" dirty="0" smtClean="0">
                <a:latin typeface="Arial"/>
                <a:cs typeface="Arial"/>
              </a:rPr>
              <a:t>2</a:t>
            </a:r>
            <a:r>
              <a:rPr lang="en-US" sz="3200" b="0" spc="35" dirty="0" smtClean="0">
                <a:latin typeface="Arial"/>
                <a:cs typeface="Arial"/>
              </a:rPr>
              <a:t>.</a:t>
            </a:r>
            <a:r>
              <a:rPr sz="3200" b="0" spc="35" dirty="0" smtClean="0">
                <a:latin typeface="Arial"/>
                <a:cs typeface="Arial"/>
              </a:rPr>
              <a:t>Các </a:t>
            </a:r>
            <a:r>
              <a:rPr sz="3200" b="0" spc="-5" dirty="0">
                <a:latin typeface="Arial"/>
                <a:cs typeface="Arial"/>
              </a:rPr>
              <a:t>thành phần </a:t>
            </a:r>
            <a:r>
              <a:rPr sz="3200" b="0" dirty="0">
                <a:latin typeface="Arial"/>
                <a:cs typeface="Arial"/>
              </a:rPr>
              <a:t>của HTTT cộng</a:t>
            </a:r>
            <a:r>
              <a:rPr sz="3200" b="0" spc="-210" dirty="0">
                <a:latin typeface="Arial"/>
                <a:cs typeface="Arial"/>
              </a:rPr>
              <a:t> </a:t>
            </a:r>
            <a:r>
              <a:rPr sz="3200" b="0" spc="-5" dirty="0">
                <a:latin typeface="Arial"/>
                <a:cs typeface="Arial"/>
              </a:rPr>
              <a:t>tác</a:t>
            </a:r>
            <a:endParaRPr sz="3200" dirty="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dirty="0"/>
              <a:t>2-</a:t>
            </a:r>
            <a:fld id="{81D60167-4931-47E6-BA6A-407CBD079E47}" type="slidenum">
              <a:rPr dirty="0"/>
              <a:t>9</a:t>
            </a:fld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633412" y="1981200"/>
            <a:ext cx="7877175" cy="3200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40</TotalTime>
  <Words>2576</Words>
  <Application>Microsoft Office PowerPoint</Application>
  <PresentationFormat>On-screen Show (4:3)</PresentationFormat>
  <Paragraphs>316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3" baseType="lpstr">
      <vt:lpstr>Arial</vt:lpstr>
      <vt:lpstr>Calibri</vt:lpstr>
      <vt:lpstr>Calibri Light</vt:lpstr>
      <vt:lpstr>Tahoma</vt:lpstr>
      <vt:lpstr>Times New Roman</vt:lpstr>
      <vt:lpstr>Trebuchet MS</vt:lpstr>
      <vt:lpstr>Office Theme</vt:lpstr>
      <vt:lpstr>PowerPoint Presentation</vt:lpstr>
      <vt:lpstr>NỘI DUNG</vt:lpstr>
      <vt:lpstr>Đặt vấn đề: Điều gì có thể xảy ra khi bạn: “Nhận được Email,  nhưng không mở file đính kèm”</vt:lpstr>
      <vt:lpstr>Giới thiệu chương</vt:lpstr>
      <vt:lpstr>Câu hỏi nghiên cứu</vt:lpstr>
      <vt:lpstr> Cộng tác là gì?</vt:lpstr>
      <vt:lpstr>Tầm quan trọng của phản hồi</vt:lpstr>
      <vt:lpstr>Hiệu quả của sự cộng tác được thúc đẩy  bởi ba yếu tố quan trọng</vt:lpstr>
      <vt:lpstr>2.Các thành phần của HTTT cộng tác</vt:lpstr>
      <vt:lpstr>Các loại quy trình cộng tác</vt:lpstr>
      <vt:lpstr>PowerPoint Presentation</vt:lpstr>
      <vt:lpstr>Các đặc điểm quan trọng và không quan  trọng của cộng tác viên</vt:lpstr>
      <vt:lpstr>9 đặc điểm ít quan trọng nhất </vt:lpstr>
      <vt:lpstr>2. 3. Sử dụng hệ cộng tác để tăng thông tin liên lạc cho nhóm làm việc</vt:lpstr>
      <vt:lpstr>Virtual Meetings – Họp ảo</vt:lpstr>
      <vt:lpstr>PowerPoint Presentation</vt:lpstr>
      <vt:lpstr>PowerPoint Presentation</vt:lpstr>
      <vt:lpstr>Ví dụ về Diễn đàn</vt:lpstr>
      <vt:lpstr>Ví dụ về điều tra thông qua mạng</vt:lpstr>
      <vt:lpstr>PowerPoint Presentation</vt:lpstr>
      <vt:lpstr>Chia sẻ nội dung không kiểm soát</vt:lpstr>
      <vt:lpstr>Chia sẻ nội dung và quản lý phiên bản</vt:lpstr>
      <vt:lpstr>Chia sẻ nội dung và quản lý phiên bản (tt)</vt:lpstr>
      <vt:lpstr>Chia sẻ nội dung và kiểm soát phiên bản</vt:lpstr>
      <vt:lpstr>Kiểm tra văn bản</vt:lpstr>
      <vt:lpstr>Lịch sử phiên bản</vt:lpstr>
      <vt:lpstr>Luồng công việc</vt:lpstr>
      <vt:lpstr>PowerPoint Presentation</vt:lpstr>
      <vt:lpstr>Sử dụng để giải quyết vấn đề</vt:lpstr>
      <vt:lpstr>Sử dụng các hệ thống cộng tác để quản lý dự án</vt:lpstr>
      <vt:lpstr>Sử dụng các hệ thống cộng tác để ra quyết định</vt:lpstr>
      <vt:lpstr>Sử dụng các hệ thống cộng tác để ra quyết định</vt:lpstr>
      <vt:lpstr>2.5 Các doanh nghiệp sử dụng hệ cộng tác</vt:lpstr>
      <vt:lpstr>PowerPoint Presentation</vt:lpstr>
      <vt:lpstr>Hệ cộng tác với tương lai</vt:lpstr>
      <vt:lpstr>An toàn – bảo mật trong cộng tác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Using Management Information Systems   Chapter 2    Information Systems for Collaboration</dc:title>
  <dc:creator>Barb Ellestad</dc:creator>
  <cp:lastModifiedBy>Admin</cp:lastModifiedBy>
  <cp:revision>23</cp:revision>
  <dcterms:created xsi:type="dcterms:W3CDTF">2023-02-09T08:54:22Z</dcterms:created>
  <dcterms:modified xsi:type="dcterms:W3CDTF">2023-02-09T09:41:56Z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2015-08-22T00:00:00Z</vt:filetime>
  </property>
  <property fmtid="{D5CDD505-2E9C-101B-9397-08002B2CF9AE}" pid="3" name="Creator">
    <vt:lpwstr>Microsoft® PowerPoint® 2010</vt:lpwstr>
  </property>
  <property fmtid="{D5CDD505-2E9C-101B-9397-08002B2CF9AE}" pid="4" name="LastSaved">
    <vt:filetime>2023-02-09T00:00:00Z</vt:filetime>
  </property>
</Properties>
</file>